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8" r:id="rId3"/>
    <p:sldId id="321" r:id="rId4"/>
    <p:sldId id="330" r:id="rId5"/>
    <p:sldId id="343" r:id="rId6"/>
    <p:sldId id="345" r:id="rId7"/>
    <p:sldId id="346" r:id="rId8"/>
    <p:sldId id="347" r:id="rId9"/>
    <p:sldId id="372" r:id="rId10"/>
    <p:sldId id="373" r:id="rId11"/>
    <p:sldId id="352" r:id="rId12"/>
    <p:sldId id="353" r:id="rId13"/>
    <p:sldId id="354" r:id="rId14"/>
    <p:sldId id="355" r:id="rId15"/>
    <p:sldId id="374" r:id="rId16"/>
    <p:sldId id="375" r:id="rId17"/>
    <p:sldId id="358" r:id="rId18"/>
    <p:sldId id="359" r:id="rId19"/>
    <p:sldId id="360" r:id="rId20"/>
    <p:sldId id="361" r:id="rId21"/>
    <p:sldId id="371" r:id="rId22"/>
    <p:sldId id="328" r:id="rId23"/>
    <p:sldId id="362" r:id="rId24"/>
    <p:sldId id="363" r:id="rId25"/>
    <p:sldId id="369" r:id="rId26"/>
    <p:sldId id="364" r:id="rId27"/>
    <p:sldId id="365" r:id="rId28"/>
    <p:sldId id="366" r:id="rId29"/>
    <p:sldId id="376" r:id="rId30"/>
    <p:sldId id="368" r:id="rId31"/>
    <p:sldId id="271"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p:restoredTop sz="84835"/>
  </p:normalViewPr>
  <p:slideViewPr>
    <p:cSldViewPr snapToGrid="0" snapToObjects="1">
      <p:cViewPr varScale="1">
        <p:scale>
          <a:sx n="57" d="100"/>
          <a:sy n="57" d="100"/>
        </p:scale>
        <p:origin x="18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5CC43-731F-084F-A1B1-D9B9891A0817}" type="datetimeFigureOut">
              <a:rPr lang="en-US" smtClean="0"/>
              <a:t>6/12/23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54B0F-F909-D442-8ED1-140544A4D891}" type="slidenum">
              <a:rPr lang="en-US" smtClean="0"/>
              <a:t>‹Nº›</a:t>
            </a:fld>
            <a:endParaRPr lang="en-US"/>
          </a:p>
        </p:txBody>
      </p:sp>
    </p:spTree>
    <p:extLst>
      <p:ext uri="{BB962C8B-B14F-4D97-AF65-F5344CB8AC3E}">
        <p14:creationId xmlns:p14="http://schemas.microsoft.com/office/powerpoint/2010/main" val="245244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22</a:t>
            </a:fld>
            <a:endParaRPr lang="en-US"/>
          </a:p>
        </p:txBody>
      </p:sp>
    </p:spTree>
    <p:extLst>
      <p:ext uri="{BB962C8B-B14F-4D97-AF65-F5344CB8AC3E}">
        <p14:creationId xmlns:p14="http://schemas.microsoft.com/office/powerpoint/2010/main" val="277045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23</a:t>
            </a:fld>
            <a:endParaRPr lang="en-US"/>
          </a:p>
        </p:txBody>
      </p:sp>
    </p:spTree>
    <p:extLst>
      <p:ext uri="{BB962C8B-B14F-4D97-AF65-F5344CB8AC3E}">
        <p14:creationId xmlns:p14="http://schemas.microsoft.com/office/powerpoint/2010/main" val="55529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r>
              <a:rPr lang="en-US" sz="1200" b="0" i="0" kern="1200" dirty="0">
                <a:solidFill>
                  <a:schemeClr val="tx1"/>
                </a:solidFill>
                <a:effectLst/>
                <a:latin typeface="+mn-lt"/>
                <a:ea typeface="+mn-ea"/>
                <a:cs typeface="+mn-cs"/>
              </a:rPr>
              <a:t>Fuentes </a:t>
            </a:r>
            <a:r>
              <a:rPr lang="en-US" sz="1200" b="0" i="0" kern="1200" dirty="0" err="1">
                <a:solidFill>
                  <a:schemeClr val="tx1"/>
                </a:solidFill>
                <a:effectLst/>
                <a:latin typeface="+mn-lt"/>
                <a:ea typeface="+mn-ea"/>
                <a:cs typeface="+mn-cs"/>
              </a:rPr>
              <a:t>comunes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contaminantes</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potable:</a:t>
            </a:r>
          </a:p>
          <a:p>
            <a:pPr marL="228600"/>
            <a:r>
              <a:rPr lang="es-AR" sz="1800" b="1" dirty="0">
                <a:effectLst/>
                <a:latin typeface="Calibri" panose="020F0502020204030204" pitchFamily="34" charset="0"/>
                <a:ea typeface="Times New Roman" panose="02020603050405020304" pitchFamily="18" charset="0"/>
              </a:rPr>
              <a:t>Industria y agricultura:</a:t>
            </a:r>
            <a:r>
              <a:rPr lang="es-AR" sz="1800" dirty="0">
                <a:effectLst/>
                <a:latin typeface="Calibri" panose="020F0502020204030204" pitchFamily="34" charset="0"/>
                <a:ea typeface="Times New Roman" panose="02020603050405020304" pitchFamily="18" charset="0"/>
              </a:rPr>
              <a:t> Los disolventes orgánicos, los productos derivados del petróleo y los metales pesados procedentes de vertederos o instalaciones de almacenamiento pueden migrar a los acuíferos. Los plaguicidas y fertilizantes pueden llegar a los lagos y arroyos por la escorrentía de las lluvias o el deshielo, o pueden filtrarse a los acuíferos.</a:t>
            </a:r>
            <a:endParaRPr lang="es-AR" sz="1800" dirty="0">
              <a:effectLst/>
              <a:latin typeface="Times New Roman" panose="02020603050405020304" pitchFamily="18" charset="0"/>
              <a:ea typeface="Times New Roman" panose="02020603050405020304" pitchFamily="18" charset="0"/>
            </a:endParaRPr>
          </a:p>
          <a:p>
            <a:r>
              <a:rPr lang="es-AR" sz="1800" dirty="0">
                <a:effectLst/>
                <a:latin typeface="Calibri" panose="020F0502020204030204" pitchFamily="34" charset="0"/>
                <a:ea typeface="Times New Roman" panose="02020603050405020304" pitchFamily="18" charset="0"/>
              </a:rPr>
              <a:t> </a:t>
            </a:r>
            <a:endParaRPr lang="es-AR" sz="1800" dirty="0">
              <a:effectLst/>
              <a:latin typeface="Times New Roman" panose="02020603050405020304" pitchFamily="18" charset="0"/>
              <a:ea typeface="Times New Roman" panose="02020603050405020304" pitchFamily="18" charset="0"/>
            </a:endParaRPr>
          </a:p>
          <a:p>
            <a:pPr marL="228600"/>
            <a:r>
              <a:rPr lang="es-AR" sz="1800" b="1" dirty="0">
                <a:effectLst/>
                <a:latin typeface="Calibri" panose="020F0502020204030204" pitchFamily="34" charset="0"/>
                <a:ea typeface="Times New Roman" panose="02020603050405020304" pitchFamily="18" charset="0"/>
              </a:rPr>
              <a:t>Desechos humanos y animales: </a:t>
            </a:r>
            <a:r>
              <a:rPr lang="es-AR" sz="1800" dirty="0">
                <a:effectLst/>
                <a:latin typeface="Calibri" panose="020F0502020204030204" pitchFamily="34" charset="0"/>
                <a:ea typeface="Times New Roman" panose="02020603050405020304" pitchFamily="18" charset="0"/>
              </a:rPr>
              <a:t>Los</a:t>
            </a:r>
            <a:r>
              <a:rPr lang="es-AR" sz="1800" b="1" dirty="0">
                <a:effectLst/>
                <a:latin typeface="Calibri" panose="020F0502020204030204" pitchFamily="34" charset="0"/>
                <a:ea typeface="Times New Roman" panose="02020603050405020304" pitchFamily="18" charset="0"/>
              </a:rPr>
              <a:t> </a:t>
            </a:r>
            <a:r>
              <a:rPr lang="es-AR" sz="1800" dirty="0">
                <a:effectLst/>
                <a:latin typeface="Calibri" panose="020F0502020204030204" pitchFamily="34" charset="0"/>
                <a:ea typeface="Times New Roman" panose="02020603050405020304" pitchFamily="18" charset="0"/>
              </a:rPr>
              <a:t>desechos humanos procedentes de sistemas de alcantarillado y fosas sépticas pueden transportar microbios nocivos a las fuentes de agua potable, al igual que los desechos de los criaderos de animales y de la fauna salvaje. </a:t>
            </a:r>
            <a:r>
              <a:rPr lang="en-US" sz="1800" dirty="0">
                <a:effectLst/>
                <a:latin typeface="Calibri" panose="020F0502020204030204" pitchFamily="34" charset="0"/>
                <a:ea typeface="Times New Roman" panose="02020603050405020304" pitchFamily="18" charset="0"/>
              </a:rPr>
              <a:t>Los </a:t>
            </a:r>
            <a:r>
              <a:rPr lang="en-US" sz="1800" dirty="0" err="1">
                <a:effectLst/>
                <a:latin typeface="Calibri" panose="020F0502020204030204" pitchFamily="34" charset="0"/>
                <a:ea typeface="Times New Roman" panose="02020603050405020304" pitchFamily="18" charset="0"/>
              </a:rPr>
              <a:t>principales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contaminantes</a:t>
            </a:r>
            <a:r>
              <a:rPr lang="en-US" sz="1800" dirty="0">
                <a:effectLst/>
                <a:latin typeface="Calibri" panose="020F0502020204030204" pitchFamily="34" charset="0"/>
                <a:ea typeface="Times New Roman" panose="02020603050405020304" pitchFamily="18" charset="0"/>
              </a:rPr>
              <a:t> son Giardia, Cryptosporidium y E. coli.</a:t>
            </a:r>
            <a:endParaRPr lang="es-AR"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 </a:t>
            </a:r>
            <a:endParaRPr lang="es-AR" sz="1800" dirty="0">
              <a:effectLst/>
              <a:latin typeface="Times New Roman" panose="02020603050405020304" pitchFamily="18" charset="0"/>
              <a:ea typeface="Times New Roman" panose="02020603050405020304" pitchFamily="18" charset="0"/>
            </a:endParaRPr>
          </a:p>
          <a:p>
            <a:pPr marL="228600"/>
            <a:r>
              <a:rPr lang="es-AR" sz="1800" b="1" dirty="0">
                <a:effectLst/>
                <a:latin typeface="Calibri" panose="020F0502020204030204" pitchFamily="34" charset="0"/>
                <a:ea typeface="Times New Roman" panose="02020603050405020304" pitchFamily="18" charset="0"/>
              </a:rPr>
              <a:t>Tratamiento y distribución:</a:t>
            </a:r>
            <a:r>
              <a:rPr lang="es-AR" sz="1800" dirty="0">
                <a:effectLst/>
                <a:latin typeface="Calibri" panose="020F0502020204030204" pitchFamily="34" charset="0"/>
                <a:ea typeface="Times New Roman" panose="02020603050405020304" pitchFamily="18" charset="0"/>
              </a:rPr>
              <a:t> Aunque el tratamiento puede eliminar muchos contaminantes, también puede dejar subproductos (como los trihalometanos) que pueden ser nocivos. El agua también puede contaminarse después de entrar en el sistema de distribución, por una fisura en el sistema de tuberías o por la corrosión de los materiales de fontanería hechos de plomo o cobre.</a:t>
            </a:r>
            <a:endParaRPr lang="es-AR" sz="1800" dirty="0">
              <a:effectLst/>
              <a:latin typeface="Times New Roman" panose="02020603050405020304" pitchFamily="18" charset="0"/>
              <a:ea typeface="Times New Roman" panose="02020603050405020304" pitchFamily="18" charset="0"/>
            </a:endParaRPr>
          </a:p>
          <a:p>
            <a:r>
              <a:rPr lang="es-AR" sz="1800" dirty="0">
                <a:effectLst/>
                <a:latin typeface="Calibri" panose="020F0502020204030204" pitchFamily="34" charset="0"/>
                <a:ea typeface="Times New Roman" panose="02020603050405020304" pitchFamily="18" charset="0"/>
              </a:rPr>
              <a:t> </a:t>
            </a:r>
            <a:endParaRPr lang="es-AR" sz="1800" dirty="0">
              <a:effectLst/>
              <a:latin typeface="Times New Roman" panose="02020603050405020304" pitchFamily="18" charset="0"/>
              <a:ea typeface="Times New Roman" panose="02020603050405020304" pitchFamily="18" charset="0"/>
            </a:endParaRPr>
          </a:p>
          <a:p>
            <a:pPr lvl="0"/>
            <a:r>
              <a:rPr lang="es-AR" sz="1800" b="1" dirty="0">
                <a:effectLst/>
                <a:latin typeface="Calibri" panose="020F0502020204030204" pitchFamily="34" charset="0"/>
                <a:ea typeface="Times New Roman" panose="02020603050405020304" pitchFamily="18" charset="0"/>
              </a:rPr>
              <a:t>Fuentes naturales:</a:t>
            </a:r>
            <a:r>
              <a:rPr lang="es-AR" sz="1800" dirty="0">
                <a:effectLst/>
                <a:latin typeface="Calibri" panose="020F0502020204030204" pitchFamily="34" charset="0"/>
                <a:ea typeface="Times New Roman" panose="02020603050405020304" pitchFamily="18" charset="0"/>
              </a:rPr>
              <a:t> Algunas aguas subterráneas no son aptas para el consumo porque las condiciones locales del subsuelo incluyen niveles elevados de determinados contaminantes. Por ejemplo, a medida que el agua subterránea se desplaza por la roca y el suelo, puede recoger arsénico, otros metales pesados o radionucleidos presentes de forma natural.</a:t>
            </a:r>
            <a:r>
              <a:rPr lang="es-AR" dirty="0">
                <a:effectLst/>
              </a:rPr>
              <a:t> </a:t>
            </a:r>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24</a:t>
            </a:fld>
            <a:endParaRPr lang="en-US"/>
          </a:p>
        </p:txBody>
      </p:sp>
    </p:spTree>
    <p:extLst>
      <p:ext uri="{BB962C8B-B14F-4D97-AF65-F5344CB8AC3E}">
        <p14:creationId xmlns:p14="http://schemas.microsoft.com/office/powerpoint/2010/main" val="329061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 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potable </a:t>
            </a:r>
            <a:r>
              <a:rPr lang="en-US" sz="1200" b="0" i="0" kern="1200" dirty="0" err="1">
                <a:solidFill>
                  <a:schemeClr val="tx1"/>
                </a:solidFill>
                <a:effectLst/>
                <a:latin typeface="+mn-lt"/>
                <a:ea typeface="+mn-ea"/>
                <a:cs typeface="+mn-cs"/>
              </a:rPr>
              <a:t>contiene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niveles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inseguros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contaminantes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causar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salud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gastrointestinales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sistema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nervioso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reproductivo</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crónicas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cáncer</a:t>
            </a:r>
            <a:r>
              <a:rPr lang="en-US" sz="1200" b="0" i="0" kern="1200" dirty="0">
                <a:solidFill>
                  <a:schemeClr val="tx1"/>
                </a:solidFill>
                <a:effectLst/>
                <a:latin typeface="+mn-lt"/>
                <a:ea typeface="+mn-ea"/>
                <a:cs typeface="+mn-cs"/>
              </a:rPr>
              <a:t>. Los </a:t>
            </a:r>
            <a:r>
              <a:rPr lang="en-US" sz="1200" b="0" i="0" kern="1200" dirty="0" err="1">
                <a:solidFill>
                  <a:schemeClr val="tx1"/>
                </a:solidFill>
                <a:effectLst/>
                <a:latin typeface="+mn-lt"/>
                <a:ea typeface="+mn-ea"/>
                <a:cs typeface="+mn-cs"/>
              </a:rPr>
              <a:t>factores</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pueden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influir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posibilidad</a:t>
            </a:r>
            <a:r>
              <a:rPr lang="en-US" sz="1200" b="0" i="0" kern="1200" dirty="0">
                <a:solidFill>
                  <a:schemeClr val="tx1"/>
                </a:solidFill>
                <a:effectLst/>
                <a:latin typeface="+mn-lt"/>
                <a:ea typeface="+mn-ea"/>
                <a:cs typeface="+mn-cs"/>
              </a:rPr>
              <a:t> de que un </a:t>
            </a:r>
            <a:r>
              <a:rPr lang="en-US" sz="1200" b="0" i="0" kern="1200" dirty="0" err="1">
                <a:solidFill>
                  <a:schemeClr val="tx1"/>
                </a:solidFill>
                <a:effectLst/>
                <a:latin typeface="+mn-lt"/>
                <a:ea typeface="+mn-ea"/>
                <a:cs typeface="+mn-cs"/>
              </a:rPr>
              <a:t>contaminante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produzca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salud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incluyen</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tipo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contaminante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concentración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susceptibilidad</a:t>
            </a:r>
            <a:r>
              <a:rPr lang="en-US" sz="1200" b="0" i="0" kern="1200" dirty="0">
                <a:solidFill>
                  <a:schemeClr val="tx1"/>
                </a:solidFill>
                <a:effectLst/>
                <a:latin typeface="+mn-lt"/>
                <a:ea typeface="+mn-ea"/>
                <a:cs typeface="+mn-cs"/>
              </a:rPr>
              <a:t> individual, la </a:t>
            </a:r>
            <a:r>
              <a:rPr lang="en-US" sz="1200" b="0" i="0" kern="1200" dirty="0" err="1">
                <a:solidFill>
                  <a:schemeClr val="tx1"/>
                </a:solidFill>
                <a:effectLst/>
                <a:latin typeface="+mn-lt"/>
                <a:ea typeface="+mn-ea"/>
                <a:cs typeface="+mn-cs"/>
              </a:rPr>
              <a:t>cantidad</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consumida</a:t>
            </a:r>
            <a:r>
              <a:rPr lang="en-US" sz="1200" b="0" i="0" kern="1200" dirty="0">
                <a:solidFill>
                  <a:schemeClr val="tx1"/>
                </a:solidFill>
                <a:effectLst/>
                <a:latin typeface="+mn-lt"/>
                <a:ea typeface="+mn-ea"/>
                <a:cs typeface="+mn-cs"/>
              </a:rPr>
              <a:t> y la </a:t>
            </a:r>
            <a:r>
              <a:rPr lang="en-US" sz="1200" b="0" i="0" kern="1200" dirty="0" err="1">
                <a:solidFill>
                  <a:schemeClr val="tx1"/>
                </a:solidFill>
                <a:effectLst/>
                <a:latin typeface="+mn-lt"/>
                <a:ea typeface="+mn-ea"/>
                <a:cs typeface="+mn-cs"/>
              </a:rPr>
              <a:t>duración</a:t>
            </a:r>
            <a:r>
              <a:rPr lang="en-US" sz="1200" b="0" i="0" kern="1200" dirty="0">
                <a:solidFill>
                  <a:schemeClr val="tx1"/>
                </a:solidFill>
                <a:effectLst/>
                <a:latin typeface="+mn-lt"/>
                <a:ea typeface="+mn-ea"/>
                <a:cs typeface="+mn-cs"/>
              </a:rPr>
              <a:t> de la </a:t>
            </a:r>
            <a:r>
              <a:rPr lang="en-US" sz="1200" b="0" i="0" kern="1200" dirty="0" err="1">
                <a:solidFill>
                  <a:schemeClr val="tx1"/>
                </a:solidFill>
                <a:effectLst/>
                <a:latin typeface="+mn-lt"/>
                <a:ea typeface="+mn-ea"/>
                <a:cs typeface="+mn-cs"/>
              </a:rPr>
              <a:t>exposición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salud</a:t>
            </a:r>
            <a:r>
              <a:rPr lang="en-US" sz="1200" b="0" i="0" kern="1200" dirty="0">
                <a:solidFill>
                  <a:schemeClr val="tx1"/>
                </a:solidFill>
                <a:effectLst/>
                <a:latin typeface="+mn-lt"/>
                <a:ea typeface="+mn-ea"/>
                <a:cs typeface="+mn-cs"/>
              </a:rPr>
              <a:t> de la </a:t>
            </a:r>
            <a:r>
              <a:rPr lang="en-US" sz="1200" b="0" i="0" kern="1200" dirty="0" err="1">
                <a:solidFill>
                  <a:schemeClr val="tx1"/>
                </a:solidFill>
                <a:effectLst/>
                <a:latin typeface="+mn-lt"/>
                <a:ea typeface="+mn-ea"/>
                <a:cs typeface="+mn-cs"/>
              </a:rPr>
              <a:t>exposición</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sustancias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químicas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exposición</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sustancias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químicas</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través</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consumo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provocar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diversos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salud</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corto</a:t>
            </a:r>
            <a:r>
              <a:rPr lang="en-US" sz="1200" b="0" i="0" kern="1200" dirty="0">
                <a:solidFill>
                  <a:schemeClr val="tx1"/>
                </a:solidFill>
                <a:effectLst/>
                <a:latin typeface="+mn-lt"/>
                <a:ea typeface="+mn-ea"/>
                <a:cs typeface="+mn-cs"/>
              </a:rPr>
              <a:t> y largo </a:t>
            </a:r>
            <a:r>
              <a:rPr lang="en-US" sz="1200" b="0" i="0" kern="1200" dirty="0" err="1">
                <a:solidFill>
                  <a:schemeClr val="tx1"/>
                </a:solidFill>
                <a:effectLst/>
                <a:latin typeface="+mn-lt"/>
                <a:ea typeface="+mn-ea"/>
                <a:cs typeface="+mn-cs"/>
              </a:rPr>
              <a:t>plazo</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exposición</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dosis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elevadas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sustancias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químicas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provocar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decoloración</a:t>
            </a:r>
            <a:r>
              <a:rPr lang="en-US" sz="1200" b="0" i="0" kern="1200" dirty="0">
                <a:solidFill>
                  <a:schemeClr val="tx1"/>
                </a:solidFill>
                <a:effectLst/>
                <a:latin typeface="+mn-lt"/>
                <a:ea typeface="+mn-ea"/>
                <a:cs typeface="+mn-cs"/>
              </a:rPr>
              <a:t> de la </a:t>
            </a:r>
            <a:r>
              <a:rPr lang="en-US" sz="1200" b="0" i="0" kern="1200" dirty="0" err="1">
                <a:solidFill>
                  <a:schemeClr val="tx1"/>
                </a:solidFill>
                <a:effectLst/>
                <a:latin typeface="+mn-lt"/>
                <a:ea typeface="+mn-ea"/>
                <a:cs typeface="+mn-cs"/>
              </a:rPr>
              <a:t>piel</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problemas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más</a:t>
            </a:r>
            <a:r>
              <a:rPr lang="en-US" sz="1200" b="0" i="0" kern="1200" dirty="0">
                <a:solidFill>
                  <a:schemeClr val="tx1"/>
                </a:solidFill>
                <a:effectLst/>
                <a:latin typeface="+mn-lt"/>
                <a:ea typeface="+mn-ea"/>
                <a:cs typeface="+mn-cs"/>
              </a:rPr>
              <a:t> graves,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daños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sistema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nervioso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los </a:t>
            </a:r>
            <a:r>
              <a:rPr lang="en-US" sz="1200" b="0" i="0" kern="1200" dirty="0" err="1">
                <a:solidFill>
                  <a:schemeClr val="tx1"/>
                </a:solidFill>
                <a:effectLst/>
                <a:latin typeface="+mn-lt"/>
                <a:ea typeface="+mn-ea"/>
                <a:cs typeface="+mn-cs"/>
              </a:rPr>
              <a:t>órganos</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desarrollo</a:t>
            </a:r>
            <a:r>
              <a:rPr lang="en-US" sz="1200" b="0" i="0" kern="1200" dirty="0">
                <a:solidFill>
                  <a:schemeClr val="tx1"/>
                </a:solidFill>
                <a:effectLst/>
                <a:latin typeface="+mn-lt"/>
                <a:ea typeface="+mn-ea"/>
                <a:cs typeface="+mn-cs"/>
              </a:rPr>
              <a:t> o la </a:t>
            </a:r>
            <a:r>
              <a:rPr lang="en-US" sz="1200" b="0" i="0" kern="1200" dirty="0" err="1">
                <a:solidFill>
                  <a:schemeClr val="tx1"/>
                </a:solidFill>
                <a:effectLst/>
                <a:latin typeface="+mn-lt"/>
                <a:ea typeface="+mn-ea"/>
                <a:cs typeface="+mn-cs"/>
              </a:rPr>
              <a:t>reproducción</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exposición</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dosis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bajas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durante</a:t>
            </a:r>
            <a:r>
              <a:rPr lang="en-US" sz="1200" b="0" i="0" kern="1200" dirty="0">
                <a:solidFill>
                  <a:schemeClr val="tx1"/>
                </a:solidFill>
                <a:effectLst/>
                <a:latin typeface="+mn-lt"/>
                <a:ea typeface="+mn-ea"/>
                <a:cs typeface="+mn-cs"/>
              </a:rPr>
              <a:t> largos </a:t>
            </a:r>
            <a:r>
              <a:rPr lang="en-US" sz="1200" b="0" i="0" kern="1200" dirty="0" err="1">
                <a:solidFill>
                  <a:schemeClr val="tx1"/>
                </a:solidFill>
                <a:effectLst/>
                <a:latin typeface="+mn-lt"/>
                <a:ea typeface="+mn-ea"/>
                <a:cs typeface="+mn-cs"/>
              </a:rPr>
              <a:t>periodos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provocar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crónicas</a:t>
            </a:r>
            <a:r>
              <a:rPr lang="en-US" sz="1200" b="0" i="0" kern="1200" dirty="0">
                <a:solidFill>
                  <a:schemeClr val="tx1"/>
                </a:solidFill>
                <a:effectLst/>
                <a:latin typeface="+mn-lt"/>
                <a:ea typeface="+mn-ea"/>
                <a:cs typeface="+mn-cs"/>
              </a:rPr>
              <a:t> a largo </a:t>
            </a:r>
            <a:r>
              <a:rPr lang="en-US" sz="1200" b="0" i="0" kern="1200" dirty="0" err="1">
                <a:solidFill>
                  <a:schemeClr val="tx1"/>
                </a:solidFill>
                <a:effectLst/>
                <a:latin typeface="+mn-lt"/>
                <a:ea typeface="+mn-ea"/>
                <a:cs typeface="+mn-cs"/>
              </a:rPr>
              <a:t>plazo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cáncer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Aún</a:t>
            </a:r>
            <a:r>
              <a:rPr lang="en-US" sz="1200" b="0" i="0" kern="1200" dirty="0">
                <a:solidFill>
                  <a:schemeClr val="tx1"/>
                </a:solidFill>
                <a:effectLst/>
                <a:latin typeface="+mn-lt"/>
                <a:ea typeface="+mn-ea"/>
                <a:cs typeface="+mn-cs"/>
              </a:rPr>
              <a:t> no se </a:t>
            </a:r>
            <a:r>
              <a:rPr lang="en-US" sz="1200" b="0" i="0" kern="1200" dirty="0" err="1">
                <a:solidFill>
                  <a:schemeClr val="tx1"/>
                </a:solidFill>
                <a:effectLst/>
                <a:latin typeface="+mn-lt"/>
                <a:ea typeface="+mn-ea"/>
                <a:cs typeface="+mn-cs"/>
              </a:rPr>
              <a:t>conocen</a:t>
            </a:r>
            <a:r>
              <a:rPr lang="en-US" sz="1200" b="0" i="0" kern="1200" dirty="0">
                <a:solidFill>
                  <a:schemeClr val="tx1"/>
                </a:solidFill>
                <a:effectLst/>
                <a:latin typeface="+mn-lt"/>
                <a:ea typeface="+mn-ea"/>
                <a:cs typeface="+mn-cs"/>
              </a:rPr>
              <a:t> bien los </a:t>
            </a:r>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algunos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contaminantes</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potable.</a:t>
            </a:r>
          </a:p>
          <a:p>
            <a:r>
              <a:rPr lang="en-US" sz="1200" b="0" i="0" kern="1200" dirty="0" err="1">
                <a:solidFill>
                  <a:schemeClr val="tx1"/>
                </a:solidFill>
                <a:effectLst/>
                <a:latin typeface="+mn-lt"/>
                <a:ea typeface="+mn-ea"/>
                <a:cs typeface="+mn-cs"/>
              </a:rPr>
              <a:t>Efectos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salud</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consumo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microbios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causantes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mayoría</a:t>
            </a:r>
            <a:r>
              <a:rPr lang="en-US" sz="1200" b="0" i="0" kern="1200" dirty="0">
                <a:solidFill>
                  <a:schemeClr val="tx1"/>
                </a:solidFill>
                <a:effectLst/>
                <a:latin typeface="+mn-lt"/>
                <a:ea typeface="+mn-ea"/>
                <a:cs typeface="+mn-cs"/>
              </a:rPr>
              <a:t> de las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potencialmente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mortales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transmitidas</a:t>
            </a:r>
            <a:r>
              <a:rPr lang="en-US" sz="1200" b="0" i="0" kern="1200" dirty="0">
                <a:solidFill>
                  <a:schemeClr val="tx1"/>
                </a:solidFill>
                <a:effectLst/>
                <a:latin typeface="+mn-lt"/>
                <a:ea typeface="+mn-ea"/>
                <a:cs typeface="+mn-cs"/>
              </a:rPr>
              <a:t> por el </a:t>
            </a:r>
            <a:r>
              <a:rPr lang="en-US" sz="1200" b="0" i="0" kern="1200" dirty="0" err="1">
                <a:solidFill>
                  <a:schemeClr val="tx1"/>
                </a:solidFill>
                <a:effectLst/>
                <a:latin typeface="+mn-lt"/>
                <a:ea typeface="+mn-ea"/>
                <a:cs typeface="+mn-cs"/>
              </a:rPr>
              <a:t>agua</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causadas</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microbios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fiebre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tifoidea</a:t>
            </a:r>
            <a:r>
              <a:rPr lang="en-US" sz="1200" b="0" i="0" kern="1200" dirty="0">
                <a:solidFill>
                  <a:schemeClr val="tx1"/>
                </a:solidFill>
                <a:effectLst/>
                <a:latin typeface="+mn-lt"/>
                <a:ea typeface="+mn-ea"/>
                <a:cs typeface="+mn-cs"/>
              </a:rPr>
              <a:t> o el </a:t>
            </a:r>
            <a:r>
              <a:rPr lang="en-US" sz="1200" b="0" i="0" kern="1200" dirty="0" err="1">
                <a:solidFill>
                  <a:schemeClr val="tx1"/>
                </a:solidFill>
                <a:effectLst/>
                <a:latin typeface="+mn-lt"/>
                <a:ea typeface="+mn-ea"/>
                <a:cs typeface="+mn-cs"/>
              </a:rPr>
              <a:t>cólera</a:t>
            </a:r>
            <a:r>
              <a:rPr lang="en-US" sz="1200" b="0" i="0" kern="1200" dirty="0">
                <a:solidFill>
                  <a:schemeClr val="tx1"/>
                </a:solidFill>
                <a:effectLst/>
                <a:latin typeface="+mn-lt"/>
                <a:ea typeface="+mn-ea"/>
                <a:cs typeface="+mn-cs"/>
              </a:rPr>
              <a:t>) son poco </a:t>
            </a:r>
            <a:r>
              <a:rPr lang="en-US" sz="1200" b="0" i="0" kern="1200" dirty="0" err="1">
                <a:solidFill>
                  <a:schemeClr val="tx1"/>
                </a:solidFill>
                <a:effectLst/>
                <a:latin typeface="+mn-lt"/>
                <a:ea typeface="+mn-ea"/>
                <a:cs typeface="+mn-cs"/>
              </a:rPr>
              <a:t>frecuentes</a:t>
            </a:r>
            <a:r>
              <a:rPr lang="en-US" sz="1200" b="0" i="0" kern="1200" dirty="0">
                <a:solidFill>
                  <a:schemeClr val="tx1"/>
                </a:solidFill>
                <a:effectLst/>
                <a:latin typeface="+mn-lt"/>
                <a:ea typeface="+mn-ea"/>
                <a:cs typeface="+mn-cs"/>
              </a:rPr>
              <a:t> hoy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día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Estados</a:t>
            </a:r>
            <a:r>
              <a:rPr lang="en-US" sz="1200" b="0" i="0" kern="1200" dirty="0">
                <a:solidFill>
                  <a:schemeClr val="tx1"/>
                </a:solidFill>
                <a:effectLst/>
                <a:latin typeface="+mn-lt"/>
                <a:ea typeface="+mn-ea"/>
                <a:cs typeface="+mn-cs"/>
              </a:rPr>
              <a:t> Unidos. Las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comunes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causadas</a:t>
            </a:r>
            <a:r>
              <a:rPr lang="en-US" sz="1200" b="0" i="0" kern="1200" dirty="0">
                <a:solidFill>
                  <a:schemeClr val="tx1"/>
                </a:solidFill>
                <a:effectLst/>
                <a:latin typeface="+mn-lt"/>
                <a:ea typeface="+mn-ea"/>
                <a:cs typeface="+mn-cs"/>
              </a:rPr>
              <a:t> por virus, </a:t>
            </a:r>
            <a:r>
              <a:rPr lang="en-US" sz="1200" b="0" i="0" kern="1200" dirty="0" err="1">
                <a:solidFill>
                  <a:schemeClr val="tx1"/>
                </a:solidFill>
                <a:effectLst/>
                <a:latin typeface="+mn-lt"/>
                <a:ea typeface="+mn-ea"/>
                <a:cs typeface="+mn-cs"/>
              </a:rPr>
              <a:t>bacterias</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parásitos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provocar</a:t>
            </a:r>
            <a:r>
              <a:rPr lang="en-US" sz="1200" b="0" i="0" kern="1200" dirty="0">
                <a:solidFill>
                  <a:schemeClr val="tx1"/>
                </a:solidFill>
                <a:effectLst/>
                <a:latin typeface="+mn-lt"/>
                <a:ea typeface="+mn-ea"/>
                <a:cs typeface="+mn-cs"/>
              </a:rPr>
              <a:t> dolor de </a:t>
            </a:r>
            <a:r>
              <a:rPr lang="en-US" sz="1200" b="0" i="0" kern="1200" dirty="0" err="1">
                <a:solidFill>
                  <a:schemeClr val="tx1"/>
                </a:solidFill>
                <a:effectLst/>
                <a:latin typeface="+mn-lt"/>
                <a:ea typeface="+mn-ea"/>
                <a:cs typeface="+mn-cs"/>
              </a:rPr>
              <a:t>estómago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vómitos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diarrea</a:t>
            </a:r>
            <a:r>
              <a:rPr lang="en-US" sz="1200" b="0" i="0" kern="1200" dirty="0">
                <a:solidFill>
                  <a:schemeClr val="tx1"/>
                </a:solidFill>
                <a:effectLst/>
                <a:latin typeface="+mn-lt"/>
                <a:ea typeface="+mn-ea"/>
                <a:cs typeface="+mn-cs"/>
              </a:rPr>
              <a:t>, dolor de cabeza, </a:t>
            </a:r>
            <a:r>
              <a:rPr lang="en-US" sz="1200" b="0" i="0" kern="1200" dirty="0" err="1">
                <a:solidFill>
                  <a:schemeClr val="tx1"/>
                </a:solidFill>
                <a:effectLst/>
                <a:latin typeface="+mn-lt"/>
                <a:ea typeface="+mn-ea"/>
                <a:cs typeface="+mn-cs"/>
              </a:rPr>
              <a:t>fiebre</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insuficiencia</a:t>
            </a:r>
            <a:r>
              <a:rPr lang="en-US" sz="1200" b="0" i="0" kern="1200" dirty="0">
                <a:solidFill>
                  <a:schemeClr val="tx1"/>
                </a:solidFill>
                <a:effectLst/>
                <a:latin typeface="+mn-lt"/>
                <a:ea typeface="+mn-ea"/>
                <a:cs typeface="+mn-cs"/>
              </a:rPr>
              <a:t> renal. </a:t>
            </a:r>
            <a:r>
              <a:rPr lang="en-US" sz="1200" b="0" i="0" kern="1200" dirty="0" err="1">
                <a:solidFill>
                  <a:schemeClr val="tx1"/>
                </a:solidFill>
                <a:effectLst/>
                <a:latin typeface="+mn-lt"/>
                <a:ea typeface="+mn-ea"/>
                <a:cs typeface="+mn-cs"/>
              </a:rPr>
              <a:t>También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producirse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enfermedades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infecciosas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la hepatitis. La hepatitis </a:t>
            </a:r>
            <a:r>
              <a:rPr lang="en-US" sz="1200" b="0" i="0" kern="1200" dirty="0" err="1">
                <a:solidFill>
                  <a:schemeClr val="tx1"/>
                </a:solidFill>
                <a:effectLst/>
                <a:latin typeface="+mn-lt"/>
                <a:ea typeface="+mn-ea"/>
                <a:cs typeface="+mn-cs"/>
              </a:rPr>
              <a:t>puede</a:t>
            </a:r>
            <a:r>
              <a:rPr lang="en-US" sz="1200" b="0" i="0" kern="1200" dirty="0">
                <a:solidFill>
                  <a:schemeClr val="tx1"/>
                </a:solidFill>
                <a:effectLst/>
                <a:latin typeface="+mn-lt"/>
                <a:ea typeface="+mn-ea"/>
                <a:cs typeface="+mn-cs"/>
              </a:rPr>
              <a:t> ser grave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personas con </a:t>
            </a:r>
            <a:r>
              <a:rPr lang="en-US" sz="1200" b="0" i="0" kern="1200" dirty="0" err="1">
                <a:solidFill>
                  <a:schemeClr val="tx1"/>
                </a:solidFill>
                <a:effectLst/>
                <a:latin typeface="+mn-lt"/>
                <a:ea typeface="+mn-ea"/>
                <a:cs typeface="+mn-cs"/>
              </a:rPr>
              <a:t>sistemas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inmunitarios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debilitados</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ejemplo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bebés</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ancianos</a:t>
            </a:r>
            <a:r>
              <a:rPr lang="en-US" sz="1200" b="0" i="0" kern="1200" dirty="0">
                <a:solidFill>
                  <a:schemeClr val="tx1"/>
                </a:solidFill>
                <a:effectLst/>
                <a:latin typeface="+mn-lt"/>
                <a:ea typeface="+mn-ea"/>
                <a:cs typeface="+mn-cs"/>
              </a:rPr>
              <a:t>) y a </a:t>
            </a:r>
            <a:r>
              <a:rPr lang="en-US" sz="1200" b="0" i="0" kern="1200" dirty="0" err="1">
                <a:solidFill>
                  <a:schemeClr val="tx1"/>
                </a:solidFill>
                <a:effectLst/>
                <a:latin typeface="+mn-lt"/>
                <a:ea typeface="+mn-ea"/>
                <a:cs typeface="+mn-cs"/>
              </a:rPr>
              <a:t>veces</a:t>
            </a:r>
            <a:r>
              <a:rPr lang="en-US" sz="1200" b="0" i="0" kern="1200" dirty="0">
                <a:solidFill>
                  <a:schemeClr val="tx1"/>
                </a:solidFill>
                <a:effectLst/>
                <a:latin typeface="+mn-lt"/>
                <a:ea typeface="+mn-ea"/>
                <a:cs typeface="+mn-cs"/>
              </a:rPr>
              <a:t> mortal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personas con </a:t>
            </a:r>
            <a:r>
              <a:rPr lang="en-US" sz="1200" b="0" i="0" kern="1200" dirty="0" err="1">
                <a:solidFill>
                  <a:schemeClr val="tx1"/>
                </a:solidFill>
                <a:effectLst/>
                <a:latin typeface="+mn-lt"/>
                <a:ea typeface="+mn-ea"/>
                <a:cs typeface="+mn-cs"/>
              </a:rPr>
              <a:t>sistemas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inmunitarios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gravemente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comprometidos</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ejemplo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pacientes</a:t>
            </a:r>
            <a:r>
              <a:rPr lang="en-US" sz="1200" b="0" i="0" kern="1200" dirty="0">
                <a:solidFill>
                  <a:schemeClr val="tx1"/>
                </a:solidFill>
                <a:effectLst/>
                <a:latin typeface="+mn-lt"/>
                <a:ea typeface="+mn-ea"/>
                <a:cs typeface="+mn-cs"/>
              </a:rPr>
              <a:t> con </a:t>
            </a:r>
            <a:r>
              <a:rPr lang="en-US" sz="1200" b="0" i="0" kern="1200" dirty="0" err="1">
                <a:solidFill>
                  <a:schemeClr val="tx1"/>
                </a:solidFill>
                <a:effectLst/>
                <a:latin typeface="+mn-lt"/>
                <a:ea typeface="+mn-ea"/>
                <a:cs typeface="+mn-cs"/>
              </a:rPr>
              <a:t>cáncer</a:t>
            </a:r>
            <a:r>
              <a:rPr lang="en-US" sz="1200" b="0" i="0" kern="1200" dirty="0">
                <a:solidFill>
                  <a:schemeClr val="tx1"/>
                </a:solidFill>
                <a:effectLst/>
                <a:latin typeface="+mn-lt"/>
                <a:ea typeface="+mn-ea"/>
                <a:cs typeface="+mn-cs"/>
              </a:rPr>
              <a:t> y SIDA).</a:t>
            </a:r>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25</a:t>
            </a:fld>
            <a:endParaRPr lang="en-US"/>
          </a:p>
        </p:txBody>
      </p:sp>
    </p:spTree>
    <p:extLst>
      <p:ext uri="{BB962C8B-B14F-4D97-AF65-F5344CB8AC3E}">
        <p14:creationId xmlns:p14="http://schemas.microsoft.com/office/powerpoint/2010/main" val="239373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26</a:t>
            </a:fld>
            <a:endParaRPr lang="en-US"/>
          </a:p>
        </p:txBody>
      </p:sp>
    </p:spTree>
    <p:extLst>
      <p:ext uri="{BB962C8B-B14F-4D97-AF65-F5344CB8AC3E}">
        <p14:creationId xmlns:p14="http://schemas.microsoft.com/office/powerpoint/2010/main" val="408062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27</a:t>
            </a:fld>
            <a:endParaRPr lang="en-US"/>
          </a:p>
        </p:txBody>
      </p:sp>
    </p:spTree>
    <p:extLst>
      <p:ext uri="{BB962C8B-B14F-4D97-AF65-F5344CB8AC3E}">
        <p14:creationId xmlns:p14="http://schemas.microsoft.com/office/powerpoint/2010/main" val="2641408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28</a:t>
            </a:fld>
            <a:endParaRPr lang="en-US"/>
          </a:p>
        </p:txBody>
      </p:sp>
    </p:spTree>
    <p:extLst>
      <p:ext uri="{BB962C8B-B14F-4D97-AF65-F5344CB8AC3E}">
        <p14:creationId xmlns:p14="http://schemas.microsoft.com/office/powerpoint/2010/main" val="412834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29</a:t>
            </a:fld>
            <a:endParaRPr lang="en-US"/>
          </a:p>
        </p:txBody>
      </p:sp>
    </p:spTree>
    <p:extLst>
      <p:ext uri="{BB962C8B-B14F-4D97-AF65-F5344CB8AC3E}">
        <p14:creationId xmlns:p14="http://schemas.microsoft.com/office/powerpoint/2010/main" val="1422418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B54B0F-F909-D442-8ED1-140544A4D891}" type="slidenum">
              <a:rPr lang="en-US" smtClean="0"/>
              <a:t>30</a:t>
            </a:fld>
            <a:endParaRPr lang="en-US"/>
          </a:p>
        </p:txBody>
      </p:sp>
    </p:spTree>
    <p:extLst>
      <p:ext uri="{BB962C8B-B14F-4D97-AF65-F5344CB8AC3E}">
        <p14:creationId xmlns:p14="http://schemas.microsoft.com/office/powerpoint/2010/main" val="313289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568D-727F-3A45-BD12-4694607FD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C039C9-F663-A842-BD73-2B3D5B667D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C9EDB-0FD9-FF41-9E6D-F1F635746C11}"/>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4EEA86E1-27F9-3241-9F20-2EE251076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26FA3-1A59-364D-A516-4798C61B229B}"/>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184365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2A25-E618-0947-A302-6D8CB36C4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549A9A-DAE1-DB4C-9EA0-F6D95DAE8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EB16-D9A5-BA42-B270-E9895F69A77E}"/>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A1138578-5778-3044-B7C5-E27F4FE6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E24E8-D78B-754A-9270-F80FC5FCECA0}"/>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110707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2E8D7-8461-0141-9286-68435D4C67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077AB6-0E6B-4A4E-9276-11E107792A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7C1E3-A3B3-FA4A-A39F-FB06BE271E79}"/>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951049AD-5FC6-F145-9DE5-537B33CB9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34CF4-AF9F-F341-8655-72F26F46AD03}"/>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157069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39AD-3985-8148-BC4C-6738017EC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0A70-8F20-B64D-9E18-0D850CA7D6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D57B1-BE49-D442-BF1B-6E6BDF0BB7E2}"/>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38EAACA0-D023-2D44-8BB4-816DDC68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0BB9-5871-264D-A501-4F6EA4EE588D}"/>
              </a:ext>
            </a:extLst>
          </p:cNvPr>
          <p:cNvSpPr>
            <a:spLocks noGrp="1"/>
          </p:cNvSpPr>
          <p:nvPr>
            <p:ph type="sldNum" sz="quarter" idx="12"/>
          </p:nvPr>
        </p:nvSpPr>
        <p:spPr/>
        <p:txBody>
          <a:bodyPr/>
          <a:lstStyle/>
          <a:p>
            <a:fld id="{2FCACD78-33E6-F14B-A93F-EC19FE720B84}" type="slidenum">
              <a:rPr lang="en-US" smtClean="0"/>
              <a:t>‹Nº›</a:t>
            </a:fld>
            <a:endParaRPr lang="en-US"/>
          </a:p>
        </p:txBody>
      </p:sp>
      <p:pic>
        <p:nvPicPr>
          <p:cNvPr id="7" name="Picture 6">
            <a:extLst>
              <a:ext uri="{FF2B5EF4-FFF2-40B4-BE49-F238E27FC236}">
                <a16:creationId xmlns:a16="http://schemas.microsoft.com/office/drawing/2014/main" id="{A395BC16-3F10-F541-B82B-ABAF3E40AE39}"/>
              </a:ext>
            </a:extLst>
          </p:cNvPr>
          <p:cNvPicPr>
            <a:picLocks noChangeAspect="1"/>
          </p:cNvPicPr>
          <p:nvPr userDrawn="1"/>
        </p:nvPicPr>
        <p:blipFill>
          <a:blip r:embed="rId2"/>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791922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0408-ACD9-D341-A407-AC60BF0C5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931C94-6D94-ED4A-BD1B-29C91DEA2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D557E7-62E7-4048-96A6-982999F9D0E1}"/>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ACF09EC8-C399-934E-AF0A-A94912BB1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CC035-FF69-2C4B-BC0C-D216C340318D}"/>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358711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4FD9-8B90-E743-B398-9A9CD0F8F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FDE15-ADF6-824A-AAD2-6696F2C0AF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2EE41-3E13-8F46-949C-C354781230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4DF846-CCB2-4941-9434-B7A1F3AAFB15}"/>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6" name="Footer Placeholder 5">
            <a:extLst>
              <a:ext uri="{FF2B5EF4-FFF2-40B4-BE49-F238E27FC236}">
                <a16:creationId xmlns:a16="http://schemas.microsoft.com/office/drawing/2014/main" id="{7EC68C12-7766-0D4C-ACE5-E7D1601EA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7C92A-A852-D443-953C-C1179EDA9EB9}"/>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416797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BAC6-BD18-8F4B-87EF-6F6E2F8FAA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6AF71F-4BDF-F349-A2EB-FC3126EE3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F12A71-020C-7044-BCB0-0FDCA387A4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E1DBA-D4FB-184E-8D42-32A7E7E6B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50CAB0-5406-D14D-8979-370B460942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751B6D-FD9E-0C41-9201-EB66C9A98802}"/>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8" name="Footer Placeholder 7">
            <a:extLst>
              <a:ext uri="{FF2B5EF4-FFF2-40B4-BE49-F238E27FC236}">
                <a16:creationId xmlns:a16="http://schemas.microsoft.com/office/drawing/2014/main" id="{EFFD04BD-35F4-9943-BF06-E0EC3842D4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AEF12-2A9D-2A46-A153-477B67DA926C}"/>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111728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074B-332C-4249-B090-635D445E9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E594C2-A0E9-2749-B925-9D48CF669B00}"/>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4" name="Footer Placeholder 3">
            <a:extLst>
              <a:ext uri="{FF2B5EF4-FFF2-40B4-BE49-F238E27FC236}">
                <a16:creationId xmlns:a16="http://schemas.microsoft.com/office/drawing/2014/main" id="{BB3A96BD-B489-1D49-A6D0-14AC8AFAB3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3446F-8749-904B-85B2-A45F98531B42}"/>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404054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67E30-445B-144E-85CD-00D7809BABCD}"/>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3" name="Footer Placeholder 2">
            <a:extLst>
              <a:ext uri="{FF2B5EF4-FFF2-40B4-BE49-F238E27FC236}">
                <a16:creationId xmlns:a16="http://schemas.microsoft.com/office/drawing/2014/main" id="{17AEF9E4-DF33-A64E-B1ED-BB255CF8B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9B213C-6DA5-F34D-ADD7-96AFF8B728C0}"/>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15079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5DBE-848C-A74E-BDC2-C011D96B9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00D72C-5652-2740-AE30-0EC077A78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00A0F-1EB3-904C-B6A4-DD5A6FEF4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98D44C-EB58-C742-AF9D-6B08B23B6772}"/>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6" name="Footer Placeholder 5">
            <a:extLst>
              <a:ext uri="{FF2B5EF4-FFF2-40B4-BE49-F238E27FC236}">
                <a16:creationId xmlns:a16="http://schemas.microsoft.com/office/drawing/2014/main" id="{519E25BE-7AAD-6249-83B2-765B70226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1FF23-9252-7641-B7EF-046992EA3788}"/>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63557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2904-E832-2742-AA75-3B1161625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2E4317-28C2-CD49-AE14-4A1114B4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281E00-4629-074F-84E3-92074F601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DFDE7B-8B82-5847-8CD4-9C93B6C470E7}"/>
              </a:ext>
            </a:extLst>
          </p:cNvPr>
          <p:cNvSpPr>
            <a:spLocks noGrp="1"/>
          </p:cNvSpPr>
          <p:nvPr>
            <p:ph type="dt" sz="half" idx="10"/>
          </p:nvPr>
        </p:nvSpPr>
        <p:spPr/>
        <p:txBody>
          <a:bodyPr/>
          <a:lstStyle/>
          <a:p>
            <a:fld id="{679726A4-490C-9740-A1BE-3306EA400905}" type="datetimeFigureOut">
              <a:rPr lang="en-US" smtClean="0"/>
              <a:t>6/12/23</a:t>
            </a:fld>
            <a:endParaRPr lang="en-US"/>
          </a:p>
        </p:txBody>
      </p:sp>
      <p:sp>
        <p:nvSpPr>
          <p:cNvPr id="6" name="Footer Placeholder 5">
            <a:extLst>
              <a:ext uri="{FF2B5EF4-FFF2-40B4-BE49-F238E27FC236}">
                <a16:creationId xmlns:a16="http://schemas.microsoft.com/office/drawing/2014/main" id="{FFEBCC26-F73D-7244-9788-49EA029FB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1F308-B476-6E43-A3C0-2D5258680DCC}"/>
              </a:ext>
            </a:extLst>
          </p:cNvPr>
          <p:cNvSpPr>
            <a:spLocks noGrp="1"/>
          </p:cNvSpPr>
          <p:nvPr>
            <p:ph type="sldNum" sz="quarter" idx="12"/>
          </p:nvPr>
        </p:nvSpPr>
        <p:spPr/>
        <p:txBody>
          <a:bodyPr/>
          <a:lstStyle/>
          <a:p>
            <a:fld id="{2FCACD78-33E6-F14B-A93F-EC19FE720B84}" type="slidenum">
              <a:rPr lang="en-US" smtClean="0"/>
              <a:t>‹Nº›</a:t>
            </a:fld>
            <a:endParaRPr lang="en-US"/>
          </a:p>
        </p:txBody>
      </p:sp>
    </p:spTree>
    <p:extLst>
      <p:ext uri="{BB962C8B-B14F-4D97-AF65-F5344CB8AC3E}">
        <p14:creationId xmlns:p14="http://schemas.microsoft.com/office/powerpoint/2010/main" val="49874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C8F0BE-BF0A-B242-BB8A-E6EDF7946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AB8B48-2F22-5042-8753-72912406D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1919B-A2BD-544F-851D-F3F5B20B8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726A4-490C-9740-A1BE-3306EA400905}" type="datetimeFigureOut">
              <a:rPr lang="en-US" smtClean="0"/>
              <a:t>6/12/23</a:t>
            </a:fld>
            <a:endParaRPr lang="en-US"/>
          </a:p>
        </p:txBody>
      </p:sp>
      <p:sp>
        <p:nvSpPr>
          <p:cNvPr id="5" name="Footer Placeholder 4">
            <a:extLst>
              <a:ext uri="{FF2B5EF4-FFF2-40B4-BE49-F238E27FC236}">
                <a16:creationId xmlns:a16="http://schemas.microsoft.com/office/drawing/2014/main" id="{DC9B4409-3E93-C343-96E8-844D47073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CC3577-36FE-3546-9A77-4A6F71D2C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ACD78-33E6-F14B-A93F-EC19FE720B84}" type="slidenum">
              <a:rPr lang="en-US" smtClean="0"/>
              <a:t>‹Nº›</a:t>
            </a:fld>
            <a:endParaRPr lang="en-US"/>
          </a:p>
        </p:txBody>
      </p:sp>
    </p:spTree>
    <p:extLst>
      <p:ext uri="{BB962C8B-B14F-4D97-AF65-F5344CB8AC3E}">
        <p14:creationId xmlns:p14="http://schemas.microsoft.com/office/powerpoint/2010/main" val="606242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span.org/video/?c4802321/user-clip-dr-mona-hanna-attisha-onthe-flint-water-crisi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youtube.com/watch?v=EsmoxpWfi8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c-span.org/video/?c4802313/user-clip-dr-mona-hanna-attisha-discovering-lead-fli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C13D-DCD5-1248-BBB9-60272B5D837F}"/>
              </a:ext>
            </a:extLst>
          </p:cNvPr>
          <p:cNvSpPr>
            <a:spLocks noGrp="1"/>
          </p:cNvSpPr>
          <p:nvPr>
            <p:ph type="ctrTitle"/>
          </p:nvPr>
        </p:nvSpPr>
        <p:spPr/>
        <p:txBody>
          <a:bodyPr/>
          <a:lstStyle/>
          <a:p>
            <a:r>
              <a:rPr lang="en-US" b="1" dirty="0"/>
              <a:t>Agua potable y </a:t>
            </a:r>
            <a:r>
              <a:rPr lang="en-US" b="1" dirty="0" err="1"/>
              <a:t>salud</a:t>
            </a:r>
            <a:r>
              <a:rPr lang="en-US" b="1" dirty="0"/>
              <a:t> </a:t>
            </a:r>
            <a:r>
              <a:rPr lang="en-US" b="1" dirty="0" err="1"/>
              <a:t>humana</a:t>
            </a:r>
            <a:endParaRPr lang="en-US" b="1" dirty="0"/>
          </a:p>
        </p:txBody>
      </p:sp>
      <p:sp>
        <p:nvSpPr>
          <p:cNvPr id="3" name="Subtitle 2">
            <a:extLst>
              <a:ext uri="{FF2B5EF4-FFF2-40B4-BE49-F238E27FC236}">
                <a16:creationId xmlns:a16="http://schemas.microsoft.com/office/drawing/2014/main" id="{293F69CF-A8EC-4140-8A7B-9BEC3A2333AD}"/>
              </a:ext>
            </a:extLst>
          </p:cNvPr>
          <p:cNvSpPr>
            <a:spLocks noGrp="1"/>
          </p:cNvSpPr>
          <p:nvPr>
            <p:ph type="subTitle" idx="1"/>
          </p:nvPr>
        </p:nvSpPr>
        <p:spPr/>
        <p:txBody>
          <a:bodyPr/>
          <a:lstStyle/>
          <a:p>
            <a:r>
              <a:rPr lang="en-US" dirty="0" err="1"/>
              <a:t>Módulo</a:t>
            </a:r>
            <a:r>
              <a:rPr lang="en-US" dirty="0"/>
              <a:t> de </a:t>
            </a:r>
            <a:r>
              <a:rPr lang="en-US" dirty="0" err="1"/>
              <a:t>aprendizaje</a:t>
            </a:r>
            <a:r>
              <a:rPr lang="en-US" dirty="0"/>
              <a:t> #11</a:t>
            </a:r>
          </a:p>
        </p:txBody>
      </p:sp>
      <p:pic>
        <p:nvPicPr>
          <p:cNvPr id="5" name="Picture 4">
            <a:extLst>
              <a:ext uri="{FF2B5EF4-FFF2-40B4-BE49-F238E27FC236}">
                <a16:creationId xmlns:a16="http://schemas.microsoft.com/office/drawing/2014/main" id="{16FD52CF-AA02-FA4F-B1B2-25414718C292}"/>
              </a:ext>
            </a:extLst>
          </p:cNvPr>
          <p:cNvPicPr>
            <a:picLocks noChangeAspect="1"/>
          </p:cNvPicPr>
          <p:nvPr/>
        </p:nvPicPr>
        <p:blipFill>
          <a:blip r:embed="rId2"/>
          <a:stretch>
            <a:fillRect/>
          </a:stretch>
        </p:blipFill>
        <p:spPr>
          <a:xfrm>
            <a:off x="-102732" y="5896655"/>
            <a:ext cx="1147762" cy="1147762"/>
          </a:xfrm>
          <a:prstGeom prst="rect">
            <a:avLst/>
          </a:prstGeom>
        </p:spPr>
      </p:pic>
    </p:spTree>
    <p:extLst>
      <p:ext uri="{BB962C8B-B14F-4D97-AF65-F5344CB8AC3E}">
        <p14:creationId xmlns:p14="http://schemas.microsoft.com/office/powerpoint/2010/main" val="23895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a:t>
            </a:r>
            <a:r>
              <a:rPr lang="en-US" b="1" dirty="0" err="1"/>
              <a:t>Entrevista</a:t>
            </a:r>
            <a:r>
              <a:rPr lang="en-US" b="1" dirty="0"/>
              <a:t> con Dr. Mona Hanna-</a:t>
            </a:r>
            <a:r>
              <a:rPr lang="en-US" b="1" dirty="0" err="1"/>
              <a:t>Attisha</a:t>
            </a:r>
            <a:r>
              <a:rPr lang="en-US" b="1" dirty="0"/>
              <a:t> (</a:t>
            </a:r>
            <a:r>
              <a:rPr lang="en-US" b="1" dirty="0" err="1"/>
              <a:t>Parte</a:t>
            </a:r>
            <a:r>
              <a:rPr lang="en-US" b="1" dirty="0"/>
              <a: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endParaRPr lang="en-US" u="sng" dirty="0"/>
          </a:p>
          <a:p>
            <a:pPr marL="342900" lvl="0" indent="-342900">
              <a:buFont typeface="+mj-lt"/>
              <a:buAutoNum type="arabicPeriod"/>
            </a:pPr>
            <a:r>
              <a:rPr lang="es-AR" sz="3200" dirty="0">
                <a:solidFill>
                  <a:srgbClr val="000000"/>
                </a:solidFill>
                <a:effectLst/>
                <a:ea typeface="Times New Roman" panose="02020603050405020304" pitchFamily="18" charset="0"/>
              </a:rPr>
              <a:t>Según Hanna-Attisha, ¿qué tipos de productos o procesos exponen a las personas al plomo?</a:t>
            </a:r>
            <a:endParaRPr lang="es-AR" sz="3200" dirty="0">
              <a:effectLst/>
              <a:ea typeface="Times New Roman" panose="02020603050405020304" pitchFamily="18" charset="0"/>
            </a:endParaRPr>
          </a:p>
          <a:p>
            <a:pPr marL="342900" lvl="0" indent="-342900">
              <a:buFont typeface="+mj-lt"/>
              <a:buAutoNum type="arabicPeriod"/>
            </a:pPr>
            <a:r>
              <a:rPr lang="es-AR" sz="3200" dirty="0">
                <a:solidFill>
                  <a:srgbClr val="000000"/>
                </a:solidFill>
                <a:effectLst/>
                <a:ea typeface="Times New Roman" panose="02020603050405020304" pitchFamily="18" charset="0"/>
              </a:rPr>
              <a:t>¿Por qué describe Hanna-Attisha la exposición al plomo como una forma de "injusticia medioambiental"? ¿A qué tipo de personas afecta más la exposición al plomo?</a:t>
            </a:r>
            <a:endParaRPr lang="es-AR" sz="3200" dirty="0">
              <a:effectLst/>
              <a:ea typeface="Times New Roman" panose="02020603050405020304" pitchFamily="18" charset="0"/>
            </a:endParaRPr>
          </a:p>
        </p:txBody>
      </p:sp>
    </p:spTree>
    <p:extLst>
      <p:ext uri="{BB962C8B-B14F-4D97-AF65-F5344CB8AC3E}">
        <p14:creationId xmlns:p14="http://schemas.microsoft.com/office/powerpoint/2010/main" val="400088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a:t>
            </a:r>
            <a:r>
              <a:rPr lang="en-US" b="1" dirty="0" err="1"/>
              <a:t>Entrevista</a:t>
            </a:r>
            <a:r>
              <a:rPr lang="en-US" b="1" dirty="0"/>
              <a:t> con Dr. Mona Hanna-</a:t>
            </a:r>
            <a:r>
              <a:rPr lang="en-US" b="1" dirty="0" err="1"/>
              <a:t>Attisha</a:t>
            </a:r>
            <a:r>
              <a:rPr lang="en-US" b="1" dirty="0"/>
              <a:t> (</a:t>
            </a:r>
            <a:r>
              <a:rPr lang="en-US" b="1" dirty="0" err="1"/>
              <a:t>Parte</a:t>
            </a:r>
            <a:r>
              <a:rPr lang="en-US" b="1" dirty="0"/>
              <a: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endParaRPr lang="en-US" u="sng" dirty="0"/>
          </a:p>
          <a:p>
            <a:pPr marL="342900" lvl="0" indent="-342900">
              <a:buFont typeface="+mj-lt"/>
              <a:buAutoNum type="arabicPeriod"/>
            </a:pPr>
            <a:r>
              <a:rPr lang="es-AR" sz="3200" dirty="0">
                <a:solidFill>
                  <a:srgbClr val="000000"/>
                </a:solidFill>
                <a:effectLst/>
                <a:ea typeface="Times New Roman" panose="02020603050405020304" pitchFamily="18" charset="0"/>
              </a:rPr>
              <a:t>Según Hanna-Attisha, ¿qué tipos de productos o procesos exponen a las personas al plomo?</a:t>
            </a:r>
            <a:endParaRPr lang="es-AR" sz="3200" dirty="0">
              <a:effectLst/>
              <a:ea typeface="Times New Roman" panose="02020603050405020304" pitchFamily="18" charset="0"/>
            </a:endParaRPr>
          </a:p>
          <a:p>
            <a:pPr marL="342900" lvl="0" indent="-342900">
              <a:buFont typeface="+mj-lt"/>
              <a:buAutoNum type="arabicPeriod"/>
            </a:pPr>
            <a:r>
              <a:rPr lang="es-AR" sz="3200" dirty="0">
                <a:solidFill>
                  <a:srgbClr val="000000"/>
                </a:solidFill>
                <a:effectLst/>
                <a:ea typeface="Times New Roman" panose="02020603050405020304" pitchFamily="18" charset="0"/>
              </a:rPr>
              <a:t>¿Por qué describe Hanna-Attisha la exposición al plomo como una forma de "injusticia medioambiental"? ¿A qué tipo de personas afecta más la exposición al plomo?</a:t>
            </a:r>
            <a:endParaRPr lang="es-AR" sz="3200" dirty="0">
              <a:effectLst/>
              <a:ea typeface="Times New Roman" panose="02020603050405020304" pitchFamily="18" charset="0"/>
            </a:endParaRPr>
          </a:p>
          <a:p>
            <a:pPr marL="342900" lvl="0" indent="-342900">
              <a:buFont typeface="+mj-lt"/>
              <a:buAutoNum type="arabicPeriod"/>
            </a:pPr>
            <a:r>
              <a:rPr lang="es-AR" sz="3200" dirty="0">
                <a:solidFill>
                  <a:srgbClr val="000000"/>
                </a:solidFill>
                <a:effectLst/>
                <a:ea typeface="Times New Roman" panose="02020603050405020304" pitchFamily="18" charset="0"/>
              </a:rPr>
              <a:t>¿Por qué se "enloqueció" Hanna-Attisha al descubrir que había plomo en el suministro de agua de Flint?</a:t>
            </a:r>
            <a:endParaRPr lang="es-AR" sz="3200" dirty="0">
              <a:effectLst/>
              <a:ea typeface="Times New Roman" panose="02020603050405020304" pitchFamily="18" charset="0"/>
            </a:endParaRPr>
          </a:p>
        </p:txBody>
      </p:sp>
    </p:spTree>
    <p:extLst>
      <p:ext uri="{BB962C8B-B14F-4D97-AF65-F5344CB8AC3E}">
        <p14:creationId xmlns:p14="http://schemas.microsoft.com/office/powerpoint/2010/main" val="312617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err="1"/>
              <a:t>Folleto</a:t>
            </a:r>
            <a:r>
              <a:rPr lang="en-US" b="1" dirty="0"/>
              <a:t> 2 – “</a:t>
            </a:r>
            <a:r>
              <a:rPr lang="en-US" b="1" dirty="0" err="1"/>
              <a:t>Intoxicación</a:t>
            </a:r>
            <a:r>
              <a:rPr lang="en-US" b="1" dirty="0"/>
              <a:t> por </a:t>
            </a:r>
            <a:r>
              <a:rPr lang="en-US" b="1" dirty="0" err="1"/>
              <a:t>plomo</a:t>
            </a:r>
            <a:r>
              <a:rPr lang="en-US" b="1" dirty="0"/>
              <a:t> y </a:t>
            </a:r>
            <a:r>
              <a:rPr lang="en-US" b="1" dirty="0" err="1"/>
              <a:t>salud</a:t>
            </a:r>
            <a:r>
              <a:rPr lang="en-US" b="1" dirty="0"/>
              <a:t>” (</a:t>
            </a:r>
            <a:r>
              <a:rPr lang="en-US" b="1" dirty="0" err="1"/>
              <a:t>Parte</a:t>
            </a:r>
            <a:r>
              <a:rPr lang="en-US" b="1" dirty="0"/>
              <a:t> 4)</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dirty="0"/>
              <a:t>Leer </a:t>
            </a:r>
            <a:r>
              <a:rPr lang="en-US" dirty="0" err="1"/>
              <a:t>en</a:t>
            </a:r>
            <a:r>
              <a:rPr lang="en-US" dirty="0"/>
              <a:t> </a:t>
            </a:r>
            <a:r>
              <a:rPr lang="en-US" dirty="0" err="1"/>
              <a:t>silencio</a:t>
            </a:r>
            <a:r>
              <a:rPr lang="en-US" dirty="0"/>
              <a:t> o </a:t>
            </a:r>
            <a:r>
              <a:rPr lang="en-US" dirty="0" err="1"/>
              <a:t>en</a:t>
            </a:r>
            <a:r>
              <a:rPr lang="en-US" dirty="0"/>
              <a:t> </a:t>
            </a:r>
            <a:r>
              <a:rPr lang="en-US" dirty="0" err="1"/>
              <a:t>grupo</a:t>
            </a:r>
            <a:r>
              <a:rPr lang="en-US" dirty="0"/>
              <a:t>, ¡a </a:t>
            </a:r>
            <a:r>
              <a:rPr lang="en-US" dirty="0" err="1"/>
              <a:t>elección</a:t>
            </a:r>
            <a:r>
              <a:rPr lang="en-US" dirty="0"/>
              <a:t> de la </a:t>
            </a:r>
            <a:r>
              <a:rPr lang="en-US" dirty="0" err="1"/>
              <a:t>clase</a:t>
            </a:r>
            <a:r>
              <a:rPr lang="en-US" dirty="0"/>
              <a:t>!</a:t>
            </a:r>
          </a:p>
        </p:txBody>
      </p:sp>
    </p:spTree>
    <p:extLst>
      <p:ext uri="{BB962C8B-B14F-4D97-AF65-F5344CB8AC3E}">
        <p14:creationId xmlns:p14="http://schemas.microsoft.com/office/powerpoint/2010/main" val="169621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err="1"/>
              <a:t>Folleto</a:t>
            </a:r>
            <a:r>
              <a:rPr lang="en-US" b="1" dirty="0"/>
              <a:t> 2 – “</a:t>
            </a:r>
            <a:r>
              <a:rPr lang="en-US" b="1" dirty="0" err="1"/>
              <a:t>Intoxicación</a:t>
            </a:r>
            <a:r>
              <a:rPr lang="en-US" b="1" dirty="0"/>
              <a:t> por </a:t>
            </a:r>
            <a:r>
              <a:rPr lang="en-US" b="1" dirty="0" err="1"/>
              <a:t>plomo</a:t>
            </a:r>
            <a:r>
              <a:rPr lang="en-US" b="1" dirty="0"/>
              <a:t> y </a:t>
            </a:r>
            <a:r>
              <a:rPr lang="en-US" b="1" dirty="0" err="1"/>
              <a:t>salud</a:t>
            </a:r>
            <a:r>
              <a:rPr lang="en-US" b="1" dirty="0"/>
              <a:t>” (</a:t>
            </a:r>
            <a:r>
              <a:rPr lang="en-US" b="1" dirty="0" err="1"/>
              <a:t>Parte</a:t>
            </a:r>
            <a:r>
              <a:rPr lang="en-US" b="1" dirty="0"/>
              <a:t> 4)</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normAutofit/>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r>
              <a:rPr lang="en-US" u="sng" dirty="0"/>
              <a:t> o con los </a:t>
            </a:r>
            <a:r>
              <a:rPr lang="en-US" u="sng" dirty="0" err="1"/>
              <a:t>compañeros</a:t>
            </a:r>
            <a:r>
              <a:rPr lang="en-US" u="sng" dirty="0"/>
              <a:t>:</a:t>
            </a:r>
          </a:p>
          <a:p>
            <a:pPr marL="342900" lvl="0" indent="-342900">
              <a:buFont typeface="+mj-lt"/>
              <a:buAutoNum type="arabicPeriod"/>
            </a:pPr>
            <a:r>
              <a:rPr lang="es-AR" dirty="0">
                <a:solidFill>
                  <a:srgbClr val="000000"/>
                </a:solidFill>
                <a:effectLst/>
                <a:ea typeface="Times New Roman" panose="02020603050405020304" pitchFamily="18" charset="0"/>
              </a:rPr>
              <a:t>¿Qué es el plomo? ¿Dónde se encuentra?</a:t>
            </a:r>
            <a:endParaRPr lang="es-AR" dirty="0">
              <a:effectLst/>
              <a:ea typeface="Times New Roman" panose="02020603050405020304" pitchFamily="18" charset="0"/>
            </a:endParaRPr>
          </a:p>
          <a:p>
            <a:pPr marL="342900" lvl="0" indent="-342900">
              <a:buFont typeface="+mj-lt"/>
              <a:buAutoNum type="arabicPeriod"/>
            </a:pPr>
            <a:r>
              <a:rPr lang="es-AR" dirty="0">
                <a:solidFill>
                  <a:srgbClr val="000000"/>
                </a:solidFill>
                <a:effectLst/>
                <a:ea typeface="Times New Roman" panose="02020603050405020304" pitchFamily="18" charset="0"/>
              </a:rPr>
              <a:t>¿Cómo entra el plomo en el organismo?</a:t>
            </a:r>
            <a:endParaRPr lang="es-AR" dirty="0">
              <a:effectLst/>
              <a:ea typeface="Times New Roman" panose="02020603050405020304" pitchFamily="18" charset="0"/>
            </a:endParaRPr>
          </a:p>
          <a:p>
            <a:pPr marL="342900" lvl="0" indent="-342900">
              <a:buFont typeface="+mj-lt"/>
              <a:buAutoNum type="arabicPeriod"/>
            </a:pPr>
            <a:r>
              <a:rPr lang="es-AR" dirty="0">
                <a:solidFill>
                  <a:srgbClr val="000000"/>
                </a:solidFill>
                <a:effectLst/>
                <a:ea typeface="Times New Roman" panose="02020603050405020304" pitchFamily="18" charset="0"/>
              </a:rPr>
              <a:t>¿A qué sistemas del organismo afecta el plomo?</a:t>
            </a:r>
            <a:endParaRPr lang="es-AR" dirty="0">
              <a:effectLst/>
              <a:ea typeface="Times New Roman" panose="02020603050405020304" pitchFamily="18" charset="0"/>
            </a:endParaRPr>
          </a:p>
          <a:p>
            <a:pPr marL="342900" lvl="0" indent="-342900">
              <a:buFont typeface="+mj-lt"/>
              <a:buAutoNum type="arabicPeriod"/>
            </a:pPr>
            <a:r>
              <a:rPr lang="es-AR" dirty="0">
                <a:solidFill>
                  <a:srgbClr val="000000"/>
                </a:solidFill>
                <a:effectLst/>
                <a:ea typeface="Times New Roman" panose="02020603050405020304" pitchFamily="18" charset="0"/>
              </a:rPr>
              <a:t>¿Cuáles son algunos de los síntomas de la intoxicación por plomo?</a:t>
            </a:r>
          </a:p>
          <a:p>
            <a:pPr marL="342900" lvl="0" indent="-342900">
              <a:buFont typeface="+mj-lt"/>
              <a:buAutoNum type="arabicPeriod"/>
            </a:pPr>
            <a:r>
              <a:rPr lang="es-AR" dirty="0">
                <a:solidFill>
                  <a:srgbClr val="000000"/>
                </a:solidFill>
                <a:effectLst/>
                <a:ea typeface="Times New Roman" panose="02020603050405020304" pitchFamily="18" charset="0"/>
              </a:rPr>
              <a:t>¿Qué tipo de personas son especialmente vulnerables a la intoxicación por plomo? </a:t>
            </a:r>
            <a:r>
              <a:rPr lang="en-US" dirty="0">
                <a:solidFill>
                  <a:srgbClr val="000000"/>
                </a:solidFill>
                <a:effectLst/>
                <a:ea typeface="Times New Roman" panose="02020603050405020304" pitchFamily="18" charset="0"/>
              </a:rPr>
              <a:t>¿Por </a:t>
            </a:r>
            <a:r>
              <a:rPr lang="en-US" dirty="0" err="1">
                <a:solidFill>
                  <a:srgbClr val="000000"/>
                </a:solidFill>
                <a:effectLst/>
                <a:ea typeface="Times New Roman" panose="02020603050405020304" pitchFamily="18" charset="0"/>
              </a:rPr>
              <a:t>qué</a:t>
            </a:r>
            <a:r>
              <a:rPr lang="en-US" dirty="0">
                <a:solidFill>
                  <a:srgbClr val="000000"/>
                </a:solidFill>
                <a:effectLst/>
                <a:ea typeface="Times New Roman" panose="02020603050405020304" pitchFamily="18" charset="0"/>
              </a:rPr>
              <a:t>?</a:t>
            </a:r>
            <a:r>
              <a:rPr lang="es-AR" dirty="0">
                <a:effectLst/>
              </a:rPr>
              <a:t> </a:t>
            </a:r>
            <a:endParaRPr lang="en-US" dirty="0"/>
          </a:p>
        </p:txBody>
      </p:sp>
    </p:spTree>
    <p:extLst>
      <p:ext uri="{BB962C8B-B14F-4D97-AF65-F5344CB8AC3E}">
        <p14:creationId xmlns:p14="http://schemas.microsoft.com/office/powerpoint/2010/main" val="113128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normAutofit fontScale="90000"/>
          </a:bodyPr>
          <a:lstStyle/>
          <a:p>
            <a:r>
              <a:rPr lang="en-US" b="1" dirty="0"/>
              <a:t>Video 2 – Dr. Mona Hanna-</a:t>
            </a:r>
            <a:r>
              <a:rPr lang="en-US" b="1" dirty="0" err="1"/>
              <a:t>Attisha</a:t>
            </a:r>
            <a:r>
              <a:rPr lang="en-US" b="1" dirty="0"/>
              <a:t> </a:t>
            </a:r>
            <a:r>
              <a:rPr lang="en-US" b="1" dirty="0" err="1"/>
              <a:t>sobre</a:t>
            </a:r>
            <a:r>
              <a:rPr lang="en-US" b="1" dirty="0"/>
              <a:t> la causa de la crisis del </a:t>
            </a:r>
            <a:r>
              <a:rPr lang="en-US" b="1" dirty="0" err="1"/>
              <a:t>agua</a:t>
            </a:r>
            <a:r>
              <a:rPr lang="en-US" b="1" dirty="0"/>
              <a:t> </a:t>
            </a:r>
            <a:r>
              <a:rPr lang="en-US" b="1" dirty="0" err="1"/>
              <a:t>en</a:t>
            </a:r>
            <a:r>
              <a:rPr lang="en-US" b="1" dirty="0"/>
              <a:t> Flint Water (</a:t>
            </a:r>
            <a:r>
              <a:rPr lang="en-US" b="1" dirty="0" err="1"/>
              <a:t>Parte</a:t>
            </a:r>
            <a:r>
              <a:rPr lang="en-US" b="1" dirty="0"/>
              <a: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r>
              <a:rPr lang="en-US" dirty="0">
                <a:hlinkClick r:id="rId2"/>
              </a:rPr>
              <a:t>https://</a:t>
            </a:r>
            <a:r>
              <a:rPr lang="en-US" dirty="0" err="1">
                <a:hlinkClick r:id="rId2"/>
              </a:rPr>
              <a:t>www.c-span.org</a:t>
            </a:r>
            <a:r>
              <a:rPr lang="en-US" dirty="0">
                <a:hlinkClick r:id="rId2"/>
              </a:rPr>
              <a:t>/video/?c4802321/user-clip-</a:t>
            </a:r>
            <a:r>
              <a:rPr lang="en-US" dirty="0" err="1">
                <a:hlinkClick r:id="rId2"/>
              </a:rPr>
              <a:t>dr</a:t>
            </a:r>
            <a:r>
              <a:rPr lang="en-US" dirty="0">
                <a:hlinkClick r:id="rId2"/>
              </a:rPr>
              <a:t>-</a:t>
            </a:r>
            <a:r>
              <a:rPr lang="en-US" dirty="0" err="1">
                <a:hlinkClick r:id="rId2"/>
              </a:rPr>
              <a:t>mona</a:t>
            </a:r>
            <a:r>
              <a:rPr lang="en-US" dirty="0">
                <a:hlinkClick r:id="rId2"/>
              </a:rPr>
              <a:t>-</a:t>
            </a:r>
            <a:r>
              <a:rPr lang="en-US" dirty="0" err="1">
                <a:hlinkClick r:id="rId2"/>
              </a:rPr>
              <a:t>hanna</a:t>
            </a:r>
            <a:r>
              <a:rPr lang="en-US" dirty="0">
                <a:hlinkClick r:id="rId2"/>
              </a:rPr>
              <a:t>-</a:t>
            </a:r>
            <a:r>
              <a:rPr lang="en-US" dirty="0" err="1">
                <a:hlinkClick r:id="rId2"/>
              </a:rPr>
              <a:t>attisha</a:t>
            </a:r>
            <a:r>
              <a:rPr lang="en-US" dirty="0">
                <a:hlinkClick r:id="rId2"/>
              </a:rPr>
              <a:t>-</a:t>
            </a:r>
            <a:r>
              <a:rPr lang="en-US" dirty="0" err="1">
                <a:hlinkClick r:id="rId2"/>
              </a:rPr>
              <a:t>onthe</a:t>
            </a:r>
            <a:r>
              <a:rPr lang="en-US" dirty="0">
                <a:hlinkClick r:id="rId2"/>
              </a:rPr>
              <a:t>-flint-water-crisis</a:t>
            </a:r>
            <a:endParaRPr lang="en-US" dirty="0"/>
          </a:p>
        </p:txBody>
      </p:sp>
    </p:spTree>
    <p:extLst>
      <p:ext uri="{BB962C8B-B14F-4D97-AF65-F5344CB8AC3E}">
        <p14:creationId xmlns:p14="http://schemas.microsoft.com/office/powerpoint/2010/main" val="146878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normAutofit fontScale="90000"/>
          </a:bodyPr>
          <a:lstStyle/>
          <a:p>
            <a:r>
              <a:rPr lang="en-US" b="1" dirty="0"/>
              <a:t>Video 2 – Dr. Mona Hanna-</a:t>
            </a:r>
            <a:r>
              <a:rPr lang="en-US" b="1" dirty="0" err="1"/>
              <a:t>Attisha</a:t>
            </a:r>
            <a:r>
              <a:rPr lang="en-US" b="1" dirty="0"/>
              <a:t> </a:t>
            </a:r>
            <a:r>
              <a:rPr lang="en-US" b="1" dirty="0" err="1"/>
              <a:t>sobre</a:t>
            </a:r>
            <a:r>
              <a:rPr lang="en-US" b="1" dirty="0"/>
              <a:t> la causa de la crisis del </a:t>
            </a:r>
            <a:r>
              <a:rPr lang="en-US" b="1" dirty="0" err="1"/>
              <a:t>agua</a:t>
            </a:r>
            <a:r>
              <a:rPr lang="en-US" b="1" dirty="0"/>
              <a:t> </a:t>
            </a:r>
            <a:r>
              <a:rPr lang="en-US" b="1" dirty="0" err="1"/>
              <a:t>en</a:t>
            </a:r>
            <a:r>
              <a:rPr lang="en-US" b="1" dirty="0"/>
              <a:t> Flint Water (</a:t>
            </a:r>
            <a:r>
              <a:rPr lang="en-US" b="1" dirty="0" err="1"/>
              <a:t>Parte</a:t>
            </a:r>
            <a:r>
              <a:rPr lang="en-US" b="1" dirty="0"/>
              <a: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r>
              <a:rPr lang="en-US" u="sng" dirty="0"/>
              <a:t>: </a:t>
            </a:r>
          </a:p>
          <a:p>
            <a:pPr marL="457200" lvl="0" indent="-457200">
              <a:buFont typeface="+mj-lt"/>
              <a:buAutoNum type="arabicPeriod"/>
            </a:pPr>
            <a:r>
              <a:rPr lang="es-AR" sz="2400" dirty="0">
                <a:solidFill>
                  <a:srgbClr val="000000"/>
                </a:solidFill>
                <a:effectLst/>
                <a:ea typeface="Times New Roman" panose="02020603050405020304" pitchFamily="18" charset="0"/>
              </a:rPr>
              <a:t>Según Hanna-Attisha, ¿por qué decidieron los responsables municipales de Flint cambiar de fuente de agua? </a:t>
            </a:r>
            <a:r>
              <a:rPr lang="en-US" sz="2400" dirty="0">
                <a:solidFill>
                  <a:srgbClr val="000000"/>
                </a:solidFill>
                <a:effectLst/>
                <a:ea typeface="Times New Roman" panose="02020603050405020304" pitchFamily="18" charset="0"/>
              </a:rPr>
              <a:t>¿</a:t>
            </a:r>
            <a:r>
              <a:rPr lang="en-US" sz="2400" dirty="0" err="1">
                <a:solidFill>
                  <a:srgbClr val="000000"/>
                </a:solidFill>
                <a:effectLst/>
                <a:ea typeface="Times New Roman" panose="02020603050405020304" pitchFamily="18" charset="0"/>
              </a:rPr>
              <a:t>Qué</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nueva</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fuente</a:t>
            </a:r>
            <a:r>
              <a:rPr lang="en-US" sz="2400" dirty="0">
                <a:solidFill>
                  <a:srgbClr val="000000"/>
                </a:solidFill>
                <a:effectLst/>
                <a:ea typeface="Times New Roman" panose="02020603050405020304" pitchFamily="18" charset="0"/>
              </a:rPr>
              <a:t> de </a:t>
            </a:r>
            <a:r>
              <a:rPr lang="en-US" sz="2400" dirty="0" err="1">
                <a:solidFill>
                  <a:srgbClr val="000000"/>
                </a:solidFill>
                <a:effectLst/>
                <a:ea typeface="Times New Roman" panose="02020603050405020304" pitchFamily="18" charset="0"/>
              </a:rPr>
              <a:t>agua</a:t>
            </a:r>
            <a:r>
              <a:rPr lang="en-US" sz="2400" dirty="0">
                <a:solidFill>
                  <a:srgbClr val="000000"/>
                </a:solidFill>
                <a:effectLst/>
                <a:ea typeface="Times New Roman" panose="02020603050405020304" pitchFamily="18" charset="0"/>
              </a:rPr>
              <a:t> se </a:t>
            </a:r>
            <a:r>
              <a:rPr lang="en-US" sz="2400" dirty="0" err="1">
                <a:solidFill>
                  <a:srgbClr val="000000"/>
                </a:solidFill>
                <a:effectLst/>
                <a:ea typeface="Times New Roman" panose="02020603050405020304" pitchFamily="18" charset="0"/>
              </a:rPr>
              <a:t>eligió</a:t>
            </a:r>
            <a:r>
              <a:rPr lang="en-US" sz="2400" dirty="0">
                <a:solidFill>
                  <a:srgbClr val="000000"/>
                </a:solidFill>
                <a:effectLst/>
                <a:ea typeface="Times New Roman" panose="02020603050405020304" pitchFamily="18" charset="0"/>
              </a:rPr>
              <a:t>?</a:t>
            </a:r>
            <a:endParaRPr lang="es-AR" sz="2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2425EEEF-BF91-B842-B1FD-01C8CA9E2A0D}"/>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8" name="TextBox 7">
            <a:extLst>
              <a:ext uri="{FF2B5EF4-FFF2-40B4-BE49-F238E27FC236}">
                <a16:creationId xmlns:a16="http://schemas.microsoft.com/office/drawing/2014/main" id="{5604DE66-6304-B444-A0DC-A60F49BFB100}"/>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130528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normAutofit fontScale="90000"/>
          </a:bodyPr>
          <a:lstStyle/>
          <a:p>
            <a:r>
              <a:rPr lang="en-US" b="1" dirty="0"/>
              <a:t>Video 2 – Dr. Mona Hanna-</a:t>
            </a:r>
            <a:r>
              <a:rPr lang="en-US" b="1" dirty="0" err="1"/>
              <a:t>Attisha</a:t>
            </a:r>
            <a:r>
              <a:rPr lang="en-US" b="1" dirty="0"/>
              <a:t> </a:t>
            </a:r>
            <a:r>
              <a:rPr lang="en-US" b="1" dirty="0" err="1"/>
              <a:t>sobre</a:t>
            </a:r>
            <a:r>
              <a:rPr lang="en-US" b="1" dirty="0"/>
              <a:t> la causa de la crisis del </a:t>
            </a:r>
            <a:r>
              <a:rPr lang="en-US" b="1" dirty="0" err="1"/>
              <a:t>agua</a:t>
            </a:r>
            <a:r>
              <a:rPr lang="en-US" b="1" dirty="0"/>
              <a:t> </a:t>
            </a:r>
            <a:r>
              <a:rPr lang="en-US" b="1" dirty="0" err="1"/>
              <a:t>en</a:t>
            </a:r>
            <a:r>
              <a:rPr lang="en-US" b="1" dirty="0"/>
              <a:t> Flint Water (</a:t>
            </a:r>
            <a:r>
              <a:rPr lang="en-US" b="1" dirty="0" err="1"/>
              <a:t>Parte</a:t>
            </a:r>
            <a:r>
              <a:rPr lang="en-US" b="1" dirty="0"/>
              <a: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r>
              <a:rPr lang="en-US" u="sng" dirty="0"/>
              <a:t>: </a:t>
            </a:r>
          </a:p>
          <a:p>
            <a:pPr marL="457200" lvl="0" indent="-457200">
              <a:buFont typeface="+mj-lt"/>
              <a:buAutoNum type="arabicPeriod"/>
            </a:pPr>
            <a:r>
              <a:rPr lang="es-AR" sz="2400" dirty="0">
                <a:solidFill>
                  <a:srgbClr val="000000"/>
                </a:solidFill>
                <a:effectLst/>
                <a:ea typeface="Times New Roman" panose="02020603050405020304" pitchFamily="18" charset="0"/>
              </a:rPr>
              <a:t>Según Hanna-Attisha, ¿por qué decidieron los responsables municipales de Flint cambiar de fuente de agua? </a:t>
            </a:r>
            <a:r>
              <a:rPr lang="en-US" sz="2400" dirty="0">
                <a:solidFill>
                  <a:srgbClr val="000000"/>
                </a:solidFill>
                <a:effectLst/>
                <a:ea typeface="Times New Roman" panose="02020603050405020304" pitchFamily="18" charset="0"/>
              </a:rPr>
              <a:t>¿</a:t>
            </a:r>
            <a:r>
              <a:rPr lang="en-US" sz="2400" dirty="0" err="1">
                <a:solidFill>
                  <a:srgbClr val="000000"/>
                </a:solidFill>
                <a:effectLst/>
                <a:ea typeface="Times New Roman" panose="02020603050405020304" pitchFamily="18" charset="0"/>
              </a:rPr>
              <a:t>Qué</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nueva</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fuente</a:t>
            </a:r>
            <a:r>
              <a:rPr lang="en-US" sz="2400" dirty="0">
                <a:solidFill>
                  <a:srgbClr val="000000"/>
                </a:solidFill>
                <a:effectLst/>
                <a:ea typeface="Times New Roman" panose="02020603050405020304" pitchFamily="18" charset="0"/>
              </a:rPr>
              <a:t> de </a:t>
            </a:r>
            <a:r>
              <a:rPr lang="en-US" sz="2400" dirty="0" err="1">
                <a:solidFill>
                  <a:srgbClr val="000000"/>
                </a:solidFill>
                <a:effectLst/>
                <a:ea typeface="Times New Roman" panose="02020603050405020304" pitchFamily="18" charset="0"/>
              </a:rPr>
              <a:t>agua</a:t>
            </a:r>
            <a:r>
              <a:rPr lang="en-US" sz="2400" dirty="0">
                <a:solidFill>
                  <a:srgbClr val="000000"/>
                </a:solidFill>
                <a:effectLst/>
                <a:ea typeface="Times New Roman" panose="02020603050405020304" pitchFamily="18" charset="0"/>
              </a:rPr>
              <a:t> se </a:t>
            </a:r>
            <a:r>
              <a:rPr lang="en-US" sz="2400" dirty="0" err="1">
                <a:solidFill>
                  <a:srgbClr val="000000"/>
                </a:solidFill>
                <a:effectLst/>
                <a:ea typeface="Times New Roman" panose="02020603050405020304" pitchFamily="18" charset="0"/>
              </a:rPr>
              <a:t>eligió</a:t>
            </a:r>
            <a:r>
              <a:rPr lang="en-US" sz="2400" dirty="0">
                <a:solidFill>
                  <a:srgbClr val="000000"/>
                </a:solidFill>
                <a:effectLst/>
                <a:ea typeface="Times New Roman" panose="02020603050405020304" pitchFamily="18" charset="0"/>
              </a:rPr>
              <a:t>?</a:t>
            </a:r>
            <a:endParaRPr lang="es-AR" sz="2400" dirty="0">
              <a:effectLst/>
              <a:ea typeface="Times New Roman" panose="02020603050405020304" pitchFamily="18" charset="0"/>
            </a:endParaRPr>
          </a:p>
          <a:p>
            <a:pPr marL="342900" lvl="0" indent="-342900">
              <a:buFont typeface="+mj-lt"/>
              <a:buAutoNum type="arabicPeriod"/>
            </a:pPr>
            <a:r>
              <a:rPr lang="es-AR" sz="2400" dirty="0">
                <a:solidFill>
                  <a:srgbClr val="000000"/>
                </a:solidFill>
                <a:effectLst/>
                <a:ea typeface="Times New Roman" panose="02020603050405020304" pitchFamily="18" charset="0"/>
              </a:rPr>
              <a:t>Según el mapa de Michigan, ¿carecía la ciudad de Flint de fuentes cercanas de agua dulce?</a:t>
            </a:r>
            <a:endParaRPr lang="es-AR" sz="2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2425EEEF-BF91-B842-B1FD-01C8CA9E2A0D}"/>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8" name="TextBox 7">
            <a:extLst>
              <a:ext uri="{FF2B5EF4-FFF2-40B4-BE49-F238E27FC236}">
                <a16:creationId xmlns:a16="http://schemas.microsoft.com/office/drawing/2014/main" id="{5604DE66-6304-B444-A0DC-A60F49BFB100}"/>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1239050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normAutofit fontScale="90000"/>
          </a:bodyPr>
          <a:lstStyle/>
          <a:p>
            <a:r>
              <a:rPr lang="en-US" b="1" dirty="0"/>
              <a:t>Video 2 – Dr. Mona Hanna-</a:t>
            </a:r>
            <a:r>
              <a:rPr lang="en-US" b="1" dirty="0" err="1"/>
              <a:t>Attisha</a:t>
            </a:r>
            <a:r>
              <a:rPr lang="en-US" b="1" dirty="0"/>
              <a:t> </a:t>
            </a:r>
            <a:r>
              <a:rPr lang="en-US" b="1" dirty="0" err="1"/>
              <a:t>sobre</a:t>
            </a:r>
            <a:r>
              <a:rPr lang="en-US" b="1" dirty="0"/>
              <a:t> la causa de la crisis del </a:t>
            </a:r>
            <a:r>
              <a:rPr lang="en-US" b="1" dirty="0" err="1"/>
              <a:t>agua</a:t>
            </a:r>
            <a:r>
              <a:rPr lang="en-US" b="1" dirty="0"/>
              <a:t> </a:t>
            </a:r>
            <a:r>
              <a:rPr lang="en-US" b="1" dirty="0" err="1"/>
              <a:t>en</a:t>
            </a:r>
            <a:r>
              <a:rPr lang="en-US" b="1" dirty="0"/>
              <a:t> Flint Water (</a:t>
            </a:r>
            <a:r>
              <a:rPr lang="en-US" b="1" dirty="0" err="1"/>
              <a:t>Parte</a:t>
            </a:r>
            <a:r>
              <a:rPr lang="en-US" b="1" dirty="0"/>
              <a: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838199" y="1825625"/>
            <a:ext cx="5681133" cy="4351338"/>
          </a:xfrm>
        </p:spPr>
        <p:txBody>
          <a:bodyPr>
            <a:normAutofit/>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r>
              <a:rPr lang="en-US" u="sng" dirty="0"/>
              <a:t>: </a:t>
            </a:r>
          </a:p>
          <a:p>
            <a:pPr marL="457200" lvl="0" indent="-457200">
              <a:buFont typeface="+mj-lt"/>
              <a:buAutoNum type="arabicPeriod"/>
            </a:pPr>
            <a:r>
              <a:rPr lang="es-AR" sz="2400" dirty="0">
                <a:solidFill>
                  <a:srgbClr val="000000"/>
                </a:solidFill>
                <a:effectLst/>
                <a:ea typeface="Times New Roman" panose="02020603050405020304" pitchFamily="18" charset="0"/>
              </a:rPr>
              <a:t>Según Hanna-Attisha, ¿por qué decidieron los responsables municipales de Flint cambiar de fuente de agua? </a:t>
            </a:r>
            <a:r>
              <a:rPr lang="en-US" sz="2400" dirty="0">
                <a:solidFill>
                  <a:srgbClr val="000000"/>
                </a:solidFill>
                <a:effectLst/>
                <a:ea typeface="Times New Roman" panose="02020603050405020304" pitchFamily="18" charset="0"/>
              </a:rPr>
              <a:t>¿</a:t>
            </a:r>
            <a:r>
              <a:rPr lang="en-US" sz="2400" dirty="0" err="1">
                <a:solidFill>
                  <a:srgbClr val="000000"/>
                </a:solidFill>
                <a:effectLst/>
                <a:ea typeface="Times New Roman" panose="02020603050405020304" pitchFamily="18" charset="0"/>
              </a:rPr>
              <a:t>Qué</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nueva</a:t>
            </a:r>
            <a:r>
              <a:rPr lang="en-US" sz="2400" dirty="0">
                <a:solidFill>
                  <a:srgbClr val="000000"/>
                </a:solidFill>
                <a:effectLst/>
                <a:ea typeface="Times New Roman" panose="02020603050405020304" pitchFamily="18" charset="0"/>
              </a:rPr>
              <a:t> </a:t>
            </a:r>
            <a:r>
              <a:rPr lang="en-US" sz="2400" dirty="0" err="1">
                <a:solidFill>
                  <a:srgbClr val="000000"/>
                </a:solidFill>
                <a:effectLst/>
                <a:ea typeface="Times New Roman" panose="02020603050405020304" pitchFamily="18" charset="0"/>
              </a:rPr>
              <a:t>fuente</a:t>
            </a:r>
            <a:r>
              <a:rPr lang="en-US" sz="2400" dirty="0">
                <a:solidFill>
                  <a:srgbClr val="000000"/>
                </a:solidFill>
                <a:effectLst/>
                <a:ea typeface="Times New Roman" panose="02020603050405020304" pitchFamily="18" charset="0"/>
              </a:rPr>
              <a:t> de </a:t>
            </a:r>
            <a:r>
              <a:rPr lang="en-US" sz="2400" dirty="0" err="1">
                <a:solidFill>
                  <a:srgbClr val="000000"/>
                </a:solidFill>
                <a:effectLst/>
                <a:ea typeface="Times New Roman" panose="02020603050405020304" pitchFamily="18" charset="0"/>
              </a:rPr>
              <a:t>agua</a:t>
            </a:r>
            <a:r>
              <a:rPr lang="en-US" sz="2400" dirty="0">
                <a:solidFill>
                  <a:srgbClr val="000000"/>
                </a:solidFill>
                <a:effectLst/>
                <a:ea typeface="Times New Roman" panose="02020603050405020304" pitchFamily="18" charset="0"/>
              </a:rPr>
              <a:t> se </a:t>
            </a:r>
            <a:r>
              <a:rPr lang="en-US" sz="2400" dirty="0" err="1">
                <a:solidFill>
                  <a:srgbClr val="000000"/>
                </a:solidFill>
                <a:effectLst/>
                <a:ea typeface="Times New Roman" panose="02020603050405020304" pitchFamily="18" charset="0"/>
              </a:rPr>
              <a:t>eligió</a:t>
            </a:r>
            <a:r>
              <a:rPr lang="en-US" sz="2400" dirty="0">
                <a:solidFill>
                  <a:srgbClr val="000000"/>
                </a:solidFill>
                <a:effectLst/>
                <a:ea typeface="Times New Roman" panose="02020603050405020304" pitchFamily="18" charset="0"/>
              </a:rPr>
              <a:t>?</a:t>
            </a:r>
            <a:endParaRPr lang="es-AR" sz="2400" dirty="0">
              <a:effectLst/>
              <a:ea typeface="Times New Roman" panose="02020603050405020304" pitchFamily="18" charset="0"/>
            </a:endParaRPr>
          </a:p>
          <a:p>
            <a:pPr marL="342900" lvl="0" indent="-342900">
              <a:buFont typeface="+mj-lt"/>
              <a:buAutoNum type="arabicPeriod"/>
            </a:pPr>
            <a:r>
              <a:rPr lang="es-AR" sz="2400" dirty="0">
                <a:solidFill>
                  <a:srgbClr val="000000"/>
                </a:solidFill>
                <a:effectLst/>
                <a:ea typeface="Times New Roman" panose="02020603050405020304" pitchFamily="18" charset="0"/>
              </a:rPr>
              <a:t>Según el mapa de Michigan, ¿carecía la ciudad de Flint de fuentes cercanas de agua dulce?</a:t>
            </a:r>
            <a:endParaRPr lang="es-AR" sz="2400" dirty="0">
              <a:effectLst/>
              <a:ea typeface="Times New Roman" panose="02020603050405020304" pitchFamily="18" charset="0"/>
            </a:endParaRPr>
          </a:p>
          <a:p>
            <a:pPr marL="342900" lvl="0" indent="-342900">
              <a:buFont typeface="+mj-lt"/>
              <a:buAutoNum type="arabicPeriod"/>
            </a:pPr>
            <a:r>
              <a:rPr lang="es-AR" sz="2400" dirty="0">
                <a:solidFill>
                  <a:srgbClr val="000000"/>
                </a:solidFill>
                <a:effectLst/>
                <a:ea typeface="Times New Roman" panose="02020603050405020304" pitchFamily="18" charset="0"/>
              </a:rPr>
              <a:t>¿Cuál fue la causa de que el plomo llegara al agua? ¿Había plomo en el río Flint o llegó al agua de otra forma?</a:t>
            </a:r>
            <a:endParaRPr lang="es-AR" sz="2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2425EEEF-BF91-B842-B1FD-01C8CA9E2A0D}"/>
              </a:ext>
            </a:extLst>
          </p:cNvPr>
          <p:cNvPicPr>
            <a:picLocks noChangeAspect="1"/>
          </p:cNvPicPr>
          <p:nvPr/>
        </p:nvPicPr>
        <p:blipFill>
          <a:blip r:embed="rId2"/>
          <a:stretch>
            <a:fillRect/>
          </a:stretch>
        </p:blipFill>
        <p:spPr>
          <a:xfrm>
            <a:off x="6806785" y="1825625"/>
            <a:ext cx="4547015" cy="4468715"/>
          </a:xfrm>
          <a:prstGeom prst="rect">
            <a:avLst/>
          </a:prstGeom>
          <a:ln w="19050">
            <a:solidFill>
              <a:schemeClr val="tx1"/>
            </a:solidFill>
          </a:ln>
        </p:spPr>
      </p:pic>
      <p:sp>
        <p:nvSpPr>
          <p:cNvPr id="8" name="TextBox 7">
            <a:extLst>
              <a:ext uri="{FF2B5EF4-FFF2-40B4-BE49-F238E27FC236}">
                <a16:creationId xmlns:a16="http://schemas.microsoft.com/office/drawing/2014/main" id="{5604DE66-6304-B444-A0DC-A60F49BFB100}"/>
              </a:ext>
            </a:extLst>
          </p:cNvPr>
          <p:cNvSpPr txBox="1"/>
          <p:nvPr/>
        </p:nvSpPr>
        <p:spPr>
          <a:xfrm>
            <a:off x="6806785" y="6304002"/>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Tree>
    <p:extLst>
      <p:ext uri="{BB962C8B-B14F-4D97-AF65-F5344CB8AC3E}">
        <p14:creationId xmlns:p14="http://schemas.microsoft.com/office/powerpoint/2010/main" val="1767665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a:xfrm>
            <a:off x="838200" y="285015"/>
            <a:ext cx="10515600" cy="1325563"/>
          </a:xfrm>
        </p:spPr>
        <p:txBody>
          <a:bodyPr>
            <a:normAutofit fontScale="90000"/>
          </a:bodyPr>
          <a:lstStyle/>
          <a:p>
            <a:r>
              <a:rPr lang="en-US" b="1" dirty="0"/>
              <a:t>Video 2 – Dr. Mona Hanna-</a:t>
            </a:r>
            <a:r>
              <a:rPr lang="en-US" b="1" dirty="0" err="1"/>
              <a:t>Attisha</a:t>
            </a:r>
            <a:r>
              <a:rPr lang="en-US" b="1" dirty="0"/>
              <a:t> </a:t>
            </a:r>
            <a:r>
              <a:rPr lang="en-US" b="1" dirty="0" err="1"/>
              <a:t>sobre</a:t>
            </a:r>
            <a:r>
              <a:rPr lang="en-US" b="1" dirty="0"/>
              <a:t> la causa de la crisis del </a:t>
            </a:r>
            <a:r>
              <a:rPr lang="en-US" b="1" dirty="0" err="1"/>
              <a:t>agua</a:t>
            </a:r>
            <a:r>
              <a:rPr lang="en-US" b="1" dirty="0"/>
              <a:t> </a:t>
            </a:r>
            <a:r>
              <a:rPr lang="en-US" b="1" dirty="0" err="1"/>
              <a:t>en</a:t>
            </a:r>
            <a:r>
              <a:rPr lang="en-US" b="1" dirty="0"/>
              <a:t> Flint Water (</a:t>
            </a:r>
            <a:r>
              <a:rPr lang="en-US" b="1" dirty="0" err="1"/>
              <a:t>Parte</a:t>
            </a:r>
            <a:r>
              <a:rPr lang="en-US" b="1" dirty="0"/>
              <a:t> 5)</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a:xfrm>
            <a:off x="245532" y="1809764"/>
            <a:ext cx="4063457" cy="4351338"/>
          </a:xfrm>
        </p:spPr>
        <p:txBody>
          <a:bodyPr>
            <a:normAutofit/>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endParaRPr lang="en-US" u="sng" dirty="0"/>
          </a:p>
          <a:p>
            <a:pPr marL="457200" lvl="0" indent="-457200">
              <a:buFont typeface="+mj-lt"/>
              <a:buAutoNum type="arabicPeriod" startAt="4"/>
            </a:pPr>
            <a:r>
              <a:rPr lang="es-AR" sz="2400" dirty="0">
                <a:solidFill>
                  <a:srgbClr val="000000"/>
                </a:solidFill>
                <a:effectLst/>
                <a:ea typeface="Times New Roman" panose="02020603050405020304" pitchFamily="18" charset="0"/>
              </a:rPr>
              <a:t>¿A qué componente del proceso de tratamiento del agua se refiere Hanna-Attisha?</a:t>
            </a:r>
            <a:endParaRPr lang="es-AR" sz="2400" dirty="0">
              <a:effectLst/>
              <a:ea typeface="Times New Roman" panose="02020603050405020304" pitchFamily="18" charset="0"/>
            </a:endParaRPr>
          </a:p>
          <a:p>
            <a:pPr marL="457200" lvl="0" indent="-457200">
              <a:buFont typeface="+mj-lt"/>
              <a:buAutoNum type="arabicPeriod" startAt="4"/>
            </a:pPr>
            <a:r>
              <a:rPr lang="es-AR" sz="2400" dirty="0">
                <a:solidFill>
                  <a:srgbClr val="000000"/>
                </a:solidFill>
                <a:effectLst/>
                <a:ea typeface="Times New Roman" panose="02020603050405020304" pitchFamily="18" charset="0"/>
              </a:rPr>
              <a:t>¿Qué puede haber hecho que la ciudad de Flint no incluyera este componente en el tratamiento del agua del río Flint?</a:t>
            </a:r>
            <a:endParaRPr lang="es-AR" sz="2400" dirty="0">
              <a:effectLst/>
              <a:ea typeface="Times New Roman" panose="02020603050405020304" pitchFamily="18" charset="0"/>
            </a:endParaRPr>
          </a:p>
        </p:txBody>
      </p:sp>
      <p:pic>
        <p:nvPicPr>
          <p:cNvPr id="7" name="Picture 6">
            <a:extLst>
              <a:ext uri="{FF2B5EF4-FFF2-40B4-BE49-F238E27FC236}">
                <a16:creationId xmlns:a16="http://schemas.microsoft.com/office/drawing/2014/main" id="{5608A4E7-541D-7148-B03A-BA12ABA72B2C}"/>
              </a:ext>
            </a:extLst>
          </p:cNvPr>
          <p:cNvPicPr>
            <a:picLocks noChangeAspect="1"/>
          </p:cNvPicPr>
          <p:nvPr/>
        </p:nvPicPr>
        <p:blipFill>
          <a:blip r:embed="rId2"/>
          <a:stretch>
            <a:fillRect/>
          </a:stretch>
        </p:blipFill>
        <p:spPr>
          <a:xfrm>
            <a:off x="4901656" y="1576275"/>
            <a:ext cx="7070210" cy="4996710"/>
          </a:xfrm>
          <a:prstGeom prst="rect">
            <a:avLst/>
          </a:prstGeom>
        </p:spPr>
      </p:pic>
      <p:sp>
        <p:nvSpPr>
          <p:cNvPr id="8" name="TextBox 7">
            <a:extLst>
              <a:ext uri="{FF2B5EF4-FFF2-40B4-BE49-F238E27FC236}">
                <a16:creationId xmlns:a16="http://schemas.microsoft.com/office/drawing/2014/main" id="{AE0FD5F8-CD52-2D4A-B8B3-BD18ECEF8F20}"/>
              </a:ext>
            </a:extLst>
          </p:cNvPr>
          <p:cNvSpPr txBox="1"/>
          <p:nvPr/>
        </p:nvSpPr>
        <p:spPr>
          <a:xfrm>
            <a:off x="4901656" y="6586036"/>
            <a:ext cx="1888466" cy="276999"/>
          </a:xfrm>
          <a:prstGeom prst="rect">
            <a:avLst/>
          </a:prstGeom>
          <a:noFill/>
        </p:spPr>
        <p:txBody>
          <a:bodyPr wrap="none" rtlCol="0">
            <a:spAutoFit/>
          </a:bodyPr>
          <a:lstStyle/>
          <a:p>
            <a:r>
              <a:rPr lang="en-US" sz="1200" dirty="0"/>
              <a:t>Photo credit: </a:t>
            </a:r>
            <a:r>
              <a:rPr lang="en-US" sz="1200" dirty="0" err="1"/>
              <a:t>teachrock.org</a:t>
            </a:r>
            <a:endParaRPr lang="en-US" sz="1200" dirty="0"/>
          </a:p>
        </p:txBody>
      </p:sp>
    </p:spTree>
    <p:extLst>
      <p:ext uri="{BB962C8B-B14F-4D97-AF65-F5344CB8AC3E}">
        <p14:creationId xmlns:p14="http://schemas.microsoft.com/office/powerpoint/2010/main" val="164032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s-AR" b="1" dirty="0">
                <a:solidFill>
                  <a:srgbClr val="000000"/>
                </a:solidFill>
                <a:effectLst/>
                <a:ea typeface="Times New Roman" panose="02020603050405020304" pitchFamily="18" charset="0"/>
              </a:rPr>
              <a:t>Folleto 3 - "¿Por qué Flint no trató su agua? Por fin una respuesta"</a:t>
            </a:r>
            <a:r>
              <a:rPr lang="es-AR" b="1" dirty="0">
                <a:effectLst/>
              </a:rPr>
              <a:t> </a:t>
            </a:r>
            <a:r>
              <a:rPr lang="en-US" b="1" dirty="0"/>
              <a:t>(</a:t>
            </a:r>
            <a:r>
              <a:rPr lang="en-US" b="1" dirty="0" err="1"/>
              <a:t>Parte</a:t>
            </a:r>
            <a:r>
              <a:rPr lang="en-US" b="1" dirty="0"/>
              <a:t> 6)</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dirty="0"/>
              <a:t>Leer </a:t>
            </a:r>
            <a:r>
              <a:rPr lang="en-US" dirty="0" err="1"/>
              <a:t>en</a:t>
            </a:r>
            <a:r>
              <a:rPr lang="en-US" dirty="0"/>
              <a:t> </a:t>
            </a:r>
            <a:r>
              <a:rPr lang="en-US" dirty="0" err="1"/>
              <a:t>silencio</a:t>
            </a:r>
            <a:r>
              <a:rPr lang="en-US" dirty="0"/>
              <a:t> o </a:t>
            </a:r>
            <a:r>
              <a:rPr lang="en-US" dirty="0" err="1"/>
              <a:t>en</a:t>
            </a:r>
            <a:r>
              <a:rPr lang="en-US" dirty="0"/>
              <a:t> </a:t>
            </a:r>
            <a:r>
              <a:rPr lang="en-US" dirty="0" err="1"/>
              <a:t>grupo</a:t>
            </a:r>
            <a:r>
              <a:rPr lang="en-US" dirty="0"/>
              <a:t>, ¡a </a:t>
            </a:r>
            <a:r>
              <a:rPr lang="en-US" dirty="0" err="1"/>
              <a:t>elección</a:t>
            </a:r>
            <a:r>
              <a:rPr lang="en-US" dirty="0"/>
              <a:t> de la </a:t>
            </a:r>
            <a:r>
              <a:rPr lang="en-US" dirty="0" err="1"/>
              <a:t>clase</a:t>
            </a:r>
            <a:r>
              <a:rPr lang="en-US" dirty="0"/>
              <a:t>!</a:t>
            </a:r>
          </a:p>
        </p:txBody>
      </p:sp>
    </p:spTree>
    <p:extLst>
      <p:ext uri="{BB962C8B-B14F-4D97-AF65-F5344CB8AC3E}">
        <p14:creationId xmlns:p14="http://schemas.microsoft.com/office/powerpoint/2010/main" val="142549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7E2C-E84D-1448-8726-EE9B9907D91A}"/>
              </a:ext>
            </a:extLst>
          </p:cNvPr>
          <p:cNvSpPr>
            <a:spLocks noGrp="1"/>
          </p:cNvSpPr>
          <p:nvPr>
            <p:ph type="title"/>
          </p:nvPr>
        </p:nvSpPr>
        <p:spPr>
          <a:xfrm>
            <a:off x="0" y="0"/>
            <a:ext cx="10515600" cy="1325563"/>
          </a:xfrm>
        </p:spPr>
        <p:txBody>
          <a:bodyPr/>
          <a:lstStyle/>
          <a:p>
            <a:r>
              <a:rPr lang="en-US" b="1" dirty="0"/>
              <a:t>Agenda</a:t>
            </a:r>
          </a:p>
        </p:txBody>
      </p:sp>
      <p:graphicFrame>
        <p:nvGraphicFramePr>
          <p:cNvPr id="4" name="Content Placeholder 3">
            <a:extLst>
              <a:ext uri="{FF2B5EF4-FFF2-40B4-BE49-F238E27FC236}">
                <a16:creationId xmlns:a16="http://schemas.microsoft.com/office/drawing/2014/main" id="{9149E5B5-9B6C-324C-9D31-1E8FB39FC989}"/>
              </a:ext>
            </a:extLst>
          </p:cNvPr>
          <p:cNvGraphicFramePr>
            <a:graphicFrameLocks noGrp="1"/>
          </p:cNvGraphicFramePr>
          <p:nvPr>
            <p:ph idx="1"/>
            <p:extLst>
              <p:ext uri="{D42A27DB-BD31-4B8C-83A1-F6EECF244321}">
                <p14:modId xmlns:p14="http://schemas.microsoft.com/office/powerpoint/2010/main" val="2949147563"/>
              </p:ext>
            </p:extLst>
          </p:nvPr>
        </p:nvGraphicFramePr>
        <p:xfrm>
          <a:off x="753533" y="1325563"/>
          <a:ext cx="10515600" cy="4480560"/>
        </p:xfrm>
        <a:graphic>
          <a:graphicData uri="http://schemas.openxmlformats.org/drawingml/2006/table">
            <a:tbl>
              <a:tblPr firstRow="1" bandRow="1">
                <a:tableStyleId>{2D5ABB26-0587-4C30-8999-92F81FD0307C}</a:tableStyleId>
              </a:tblPr>
              <a:tblGrid>
                <a:gridCol w="1588752">
                  <a:extLst>
                    <a:ext uri="{9D8B030D-6E8A-4147-A177-3AD203B41FA5}">
                      <a16:colId xmlns:a16="http://schemas.microsoft.com/office/drawing/2014/main" val="1524927852"/>
                    </a:ext>
                  </a:extLst>
                </a:gridCol>
                <a:gridCol w="2777067">
                  <a:extLst>
                    <a:ext uri="{9D8B030D-6E8A-4147-A177-3AD203B41FA5}">
                      <a16:colId xmlns:a16="http://schemas.microsoft.com/office/drawing/2014/main" val="1432199566"/>
                    </a:ext>
                  </a:extLst>
                </a:gridCol>
                <a:gridCol w="6149781">
                  <a:extLst>
                    <a:ext uri="{9D8B030D-6E8A-4147-A177-3AD203B41FA5}">
                      <a16:colId xmlns:a16="http://schemas.microsoft.com/office/drawing/2014/main" val="2868729337"/>
                    </a:ext>
                  </a:extLst>
                </a:gridCol>
              </a:tblGrid>
              <a:tr h="370840">
                <a:tc>
                  <a:txBody>
                    <a:bodyPr/>
                    <a:lstStyle/>
                    <a:p>
                      <a:r>
                        <a:rPr lang="en-US" sz="2800" b="1" u="sng" dirty="0">
                          <a:latin typeface="+mn-lt"/>
                        </a:rPr>
                        <a:t>Hora</a:t>
                      </a:r>
                    </a:p>
                  </a:txBody>
                  <a:tcPr/>
                </a:tc>
                <a:tc>
                  <a:txBody>
                    <a:bodyPr/>
                    <a:lstStyle/>
                    <a:p>
                      <a:r>
                        <a:rPr lang="en-US" sz="2800" b="1" u="sng" dirty="0" err="1">
                          <a:latin typeface="+mn-lt"/>
                        </a:rPr>
                        <a:t>Duración</a:t>
                      </a:r>
                      <a:endParaRPr lang="en-US" sz="2800" b="1" u="sng" dirty="0">
                        <a:latin typeface="+mn-lt"/>
                      </a:endParaRPr>
                    </a:p>
                  </a:txBody>
                  <a:tcPr/>
                </a:tc>
                <a:tc>
                  <a:txBody>
                    <a:bodyPr/>
                    <a:lstStyle/>
                    <a:p>
                      <a:r>
                        <a:rPr lang="en-US" sz="2800" b="1" u="sng" dirty="0" err="1">
                          <a:latin typeface="+mn-lt"/>
                        </a:rPr>
                        <a:t>Actividad</a:t>
                      </a:r>
                      <a:endParaRPr lang="en-US" sz="2800" b="1" u="sng" dirty="0">
                        <a:latin typeface="+mn-lt"/>
                      </a:endParaRPr>
                    </a:p>
                  </a:txBody>
                  <a:tcPr/>
                </a:tc>
                <a:extLst>
                  <a:ext uri="{0D108BD9-81ED-4DB2-BD59-A6C34878D82A}">
                    <a16:rowId xmlns:a16="http://schemas.microsoft.com/office/drawing/2014/main" val="2398274764"/>
                  </a:ext>
                </a:extLst>
              </a:tr>
              <a:tr h="370840">
                <a:tc>
                  <a:txBody>
                    <a:bodyPr/>
                    <a:lstStyle/>
                    <a:p>
                      <a:r>
                        <a:rPr lang="en-US" sz="2800" b="1" dirty="0">
                          <a:latin typeface="+mn-lt"/>
                        </a:rPr>
                        <a:t>9:00</a:t>
                      </a:r>
                    </a:p>
                  </a:txBody>
                  <a:tcPr/>
                </a:tc>
                <a:tc>
                  <a:txBody>
                    <a:bodyPr/>
                    <a:lstStyle/>
                    <a:p>
                      <a:r>
                        <a:rPr lang="en-US" sz="2800" b="1" i="0" dirty="0">
                          <a:latin typeface="+mn-lt"/>
                        </a:rPr>
                        <a:t>25 min</a:t>
                      </a:r>
                    </a:p>
                  </a:txBody>
                  <a:tcPr/>
                </a:tc>
                <a:tc>
                  <a:txBody>
                    <a:bodyPr/>
                    <a:lstStyle/>
                    <a:p>
                      <a:r>
                        <a:rPr lang="en-US" sz="2800" b="1" i="0" dirty="0">
                          <a:latin typeface="+mn-lt"/>
                        </a:rPr>
                        <a:t>“Fresh Water for Flint” de Jon Connor– </a:t>
                      </a:r>
                      <a:r>
                        <a:rPr lang="en-US" sz="2800" b="1" i="0" dirty="0" err="1">
                          <a:latin typeface="+mn-lt"/>
                        </a:rPr>
                        <a:t>Análisis</a:t>
                      </a:r>
                      <a:r>
                        <a:rPr lang="en-US" sz="2800" b="1" i="0" dirty="0">
                          <a:latin typeface="+mn-lt"/>
                        </a:rPr>
                        <a:t> de la </a:t>
                      </a:r>
                      <a:r>
                        <a:rPr lang="en-US" sz="2800" b="1" i="0" dirty="0" err="1">
                          <a:latin typeface="+mn-lt"/>
                        </a:rPr>
                        <a:t>canción</a:t>
                      </a:r>
                      <a:endParaRPr lang="en-US" sz="2800" b="1" i="0" dirty="0">
                        <a:latin typeface="+mn-lt"/>
                      </a:endParaRPr>
                    </a:p>
                  </a:txBody>
                  <a:tcPr/>
                </a:tc>
                <a:extLst>
                  <a:ext uri="{0D108BD9-81ED-4DB2-BD59-A6C34878D82A}">
                    <a16:rowId xmlns:a16="http://schemas.microsoft.com/office/drawing/2014/main" val="1534362251"/>
                  </a:ext>
                </a:extLst>
              </a:tr>
              <a:tr h="370840">
                <a:tc>
                  <a:txBody>
                    <a:bodyPr/>
                    <a:lstStyle/>
                    <a:p>
                      <a:r>
                        <a:rPr lang="en-US" sz="2800" b="1" dirty="0">
                          <a:latin typeface="+mn-lt"/>
                        </a:rPr>
                        <a:t>9:25</a:t>
                      </a:r>
                    </a:p>
                  </a:txBody>
                  <a:tcPr/>
                </a:tc>
                <a:tc>
                  <a:txBody>
                    <a:bodyPr/>
                    <a:lstStyle/>
                    <a:p>
                      <a:r>
                        <a:rPr lang="en-US" sz="2800" b="1" dirty="0">
                          <a:latin typeface="+mn-lt"/>
                        </a:rPr>
                        <a:t>1 hora, 10 min</a:t>
                      </a:r>
                    </a:p>
                  </a:txBody>
                  <a:tcPr/>
                </a:tc>
                <a:tc>
                  <a:txBody>
                    <a:bodyPr/>
                    <a:lstStyle/>
                    <a:p>
                      <a:r>
                        <a:rPr lang="es-AR" sz="2800" b="1" dirty="0">
                          <a:effectLst/>
                          <a:latin typeface="+mn-lt"/>
                          <a:ea typeface="Times New Roman" panose="02020603050405020304" pitchFamily="18" charset="0"/>
                        </a:rPr>
                        <a:t>Investigación de la crisis del agua de Flint</a:t>
                      </a:r>
                      <a:endParaRPr lang="en-US" sz="2800" b="1" dirty="0">
                        <a:latin typeface="+mn-lt"/>
                      </a:endParaRPr>
                    </a:p>
                  </a:txBody>
                  <a:tcPr/>
                </a:tc>
                <a:extLst>
                  <a:ext uri="{0D108BD9-81ED-4DB2-BD59-A6C34878D82A}">
                    <a16:rowId xmlns:a16="http://schemas.microsoft.com/office/drawing/2014/main" val="2014844016"/>
                  </a:ext>
                </a:extLst>
              </a:tr>
              <a:tr h="370840">
                <a:tc>
                  <a:txBody>
                    <a:bodyPr/>
                    <a:lstStyle/>
                    <a:p>
                      <a:r>
                        <a:rPr lang="en-US" sz="2800" b="0" i="1" dirty="0">
                          <a:latin typeface="+mn-lt"/>
                        </a:rPr>
                        <a:t>10:35</a:t>
                      </a:r>
                    </a:p>
                  </a:txBody>
                  <a:tcPr/>
                </a:tc>
                <a:tc>
                  <a:txBody>
                    <a:bodyPr/>
                    <a:lstStyle/>
                    <a:p>
                      <a:r>
                        <a:rPr lang="en-US" sz="2800" b="0" i="1" dirty="0">
                          <a:latin typeface="+mn-lt"/>
                        </a:rPr>
                        <a:t>10 min</a:t>
                      </a:r>
                    </a:p>
                  </a:txBody>
                  <a:tcPr/>
                </a:tc>
                <a:tc>
                  <a:txBody>
                    <a:bodyPr/>
                    <a:lstStyle/>
                    <a:p>
                      <a:r>
                        <a:rPr lang="en-US" sz="2800" b="0" i="1" dirty="0">
                          <a:latin typeface="+mn-lt"/>
                        </a:rPr>
                        <a:t>BREAK</a:t>
                      </a:r>
                    </a:p>
                  </a:txBody>
                  <a:tcPr/>
                </a:tc>
                <a:extLst>
                  <a:ext uri="{0D108BD9-81ED-4DB2-BD59-A6C34878D82A}">
                    <a16:rowId xmlns:a16="http://schemas.microsoft.com/office/drawing/2014/main" val="4017658392"/>
                  </a:ext>
                </a:extLst>
              </a:tr>
              <a:tr h="370840">
                <a:tc>
                  <a:txBody>
                    <a:bodyPr/>
                    <a:lstStyle/>
                    <a:p>
                      <a:r>
                        <a:rPr lang="en-US" sz="2800" b="1" dirty="0">
                          <a:latin typeface="+mn-lt"/>
                        </a:rPr>
                        <a:t>10:45</a:t>
                      </a:r>
                    </a:p>
                  </a:txBody>
                  <a:tcPr/>
                </a:tc>
                <a:tc>
                  <a:txBody>
                    <a:bodyPr/>
                    <a:lstStyle/>
                    <a:p>
                      <a:r>
                        <a:rPr lang="en-US" sz="2800" b="1" dirty="0">
                          <a:latin typeface="+mn-lt"/>
                        </a:rPr>
                        <a:t>15 min</a:t>
                      </a:r>
                    </a:p>
                  </a:txBody>
                  <a:tcPr/>
                </a:tc>
                <a:tc>
                  <a:txBody>
                    <a:bodyPr/>
                    <a:lstStyle/>
                    <a:p>
                      <a:r>
                        <a:rPr lang="en-US" sz="2800" b="1" dirty="0">
                          <a:latin typeface="+mn-lt"/>
                        </a:rPr>
                        <a:t>Agua potable y </a:t>
                      </a:r>
                      <a:r>
                        <a:rPr lang="en-US" sz="2800" b="1" dirty="0" err="1">
                          <a:latin typeface="+mn-lt"/>
                        </a:rPr>
                        <a:t>salud</a:t>
                      </a:r>
                      <a:r>
                        <a:rPr lang="en-US" sz="2800" b="1" dirty="0">
                          <a:latin typeface="+mn-lt"/>
                        </a:rPr>
                        <a:t> </a:t>
                      </a:r>
                      <a:r>
                        <a:rPr lang="en-US" sz="2800" b="1" dirty="0" err="1">
                          <a:latin typeface="+mn-lt"/>
                        </a:rPr>
                        <a:t>humana</a:t>
                      </a:r>
                      <a:endParaRPr lang="en-US" sz="2800" b="1" dirty="0">
                        <a:latin typeface="+mn-lt"/>
                      </a:endParaRPr>
                    </a:p>
                  </a:txBody>
                  <a:tcPr/>
                </a:tc>
                <a:extLst>
                  <a:ext uri="{0D108BD9-81ED-4DB2-BD59-A6C34878D82A}">
                    <a16:rowId xmlns:a16="http://schemas.microsoft.com/office/drawing/2014/main" val="466795420"/>
                  </a:ext>
                </a:extLst>
              </a:tr>
              <a:tr h="370840">
                <a:tc>
                  <a:txBody>
                    <a:bodyPr/>
                    <a:lstStyle/>
                    <a:p>
                      <a:r>
                        <a:rPr lang="en-US" sz="2800" b="1" dirty="0">
                          <a:latin typeface="+mn-lt"/>
                        </a:rPr>
                        <a:t>11:00</a:t>
                      </a:r>
                    </a:p>
                  </a:txBody>
                  <a:tcPr/>
                </a:tc>
                <a:tc>
                  <a:txBody>
                    <a:bodyPr/>
                    <a:lstStyle/>
                    <a:p>
                      <a:r>
                        <a:rPr lang="en-US" sz="2800" b="1" dirty="0">
                          <a:latin typeface="+mn-lt"/>
                        </a:rPr>
                        <a:t>1 hora, 10 min</a:t>
                      </a:r>
                    </a:p>
                  </a:txBody>
                  <a:tcPr/>
                </a:tc>
                <a:tc>
                  <a:txBody>
                    <a:bodyPr/>
                    <a:lstStyle/>
                    <a:p>
                      <a:r>
                        <a:rPr lang="en-US" sz="2800" b="1" dirty="0" err="1">
                          <a:latin typeface="+mn-lt"/>
                        </a:rPr>
                        <a:t>Microbios</a:t>
                      </a:r>
                      <a:r>
                        <a:rPr lang="en-US" sz="2800" b="1" dirty="0">
                          <a:latin typeface="+mn-lt"/>
                        </a:rPr>
                        <a:t> </a:t>
                      </a:r>
                      <a:r>
                        <a:rPr lang="en-US" sz="2800" b="1" dirty="0" err="1">
                          <a:latin typeface="+mn-lt"/>
                        </a:rPr>
                        <a:t>patógenos</a:t>
                      </a:r>
                      <a:r>
                        <a:rPr lang="en-US" sz="2800" b="1" dirty="0">
                          <a:latin typeface="+mn-lt"/>
                        </a:rPr>
                        <a:t> </a:t>
                      </a:r>
                      <a:r>
                        <a:rPr lang="en-US" sz="2800" b="1" dirty="0" err="1">
                          <a:latin typeface="+mn-lt"/>
                        </a:rPr>
                        <a:t>en</a:t>
                      </a:r>
                      <a:r>
                        <a:rPr lang="en-US" sz="2800" b="1" dirty="0">
                          <a:latin typeface="+mn-lt"/>
                        </a:rPr>
                        <a:t> el </a:t>
                      </a:r>
                      <a:r>
                        <a:rPr lang="en-US" sz="2800" b="1" dirty="0" err="1">
                          <a:latin typeface="+mn-lt"/>
                        </a:rPr>
                        <a:t>agua</a:t>
                      </a:r>
                      <a:r>
                        <a:rPr lang="en-US" sz="2800" b="1" dirty="0">
                          <a:latin typeface="+mn-lt"/>
                        </a:rPr>
                        <a:t> potable</a:t>
                      </a:r>
                    </a:p>
                  </a:txBody>
                  <a:tcPr/>
                </a:tc>
                <a:extLst>
                  <a:ext uri="{0D108BD9-81ED-4DB2-BD59-A6C34878D82A}">
                    <a16:rowId xmlns:a16="http://schemas.microsoft.com/office/drawing/2014/main" val="3734918781"/>
                  </a:ext>
                </a:extLst>
              </a:tr>
              <a:tr h="370840">
                <a:tc>
                  <a:txBody>
                    <a:bodyPr/>
                    <a:lstStyle/>
                    <a:p>
                      <a:r>
                        <a:rPr lang="en-US" sz="2800" b="1" dirty="0">
                          <a:latin typeface="+mn-lt"/>
                        </a:rPr>
                        <a:t>12:10</a:t>
                      </a:r>
                    </a:p>
                  </a:txBody>
                  <a:tcPr/>
                </a:tc>
                <a:tc>
                  <a:txBody>
                    <a:bodyPr/>
                    <a:lstStyle/>
                    <a:p>
                      <a:r>
                        <a:rPr lang="en-US" sz="2800" b="1" dirty="0">
                          <a:latin typeface="+mn-lt"/>
                        </a:rPr>
                        <a:t>20 min</a:t>
                      </a:r>
                    </a:p>
                  </a:txBody>
                  <a:tcPr/>
                </a:tc>
                <a:tc>
                  <a:txBody>
                    <a:bodyPr/>
                    <a:lstStyle/>
                    <a:p>
                      <a:r>
                        <a:rPr lang="en-US" sz="2800" b="1" dirty="0" err="1">
                          <a:latin typeface="+mn-lt"/>
                        </a:rPr>
                        <a:t>Actividad</a:t>
                      </a:r>
                      <a:r>
                        <a:rPr lang="en-US" sz="2800" b="1" dirty="0">
                          <a:latin typeface="+mn-lt"/>
                        </a:rPr>
                        <a:t> de </a:t>
                      </a:r>
                      <a:r>
                        <a:rPr lang="en-US" sz="2800" b="1" dirty="0" err="1">
                          <a:latin typeface="+mn-lt"/>
                        </a:rPr>
                        <a:t>cierre</a:t>
                      </a:r>
                      <a:endParaRPr lang="en-US" sz="2800" b="1" dirty="0">
                        <a:latin typeface="+mn-lt"/>
                      </a:endParaRPr>
                    </a:p>
                  </a:txBody>
                  <a:tcPr/>
                </a:tc>
                <a:extLst>
                  <a:ext uri="{0D108BD9-81ED-4DB2-BD59-A6C34878D82A}">
                    <a16:rowId xmlns:a16="http://schemas.microsoft.com/office/drawing/2014/main" val="1545067471"/>
                  </a:ext>
                </a:extLst>
              </a:tr>
            </a:tbl>
          </a:graphicData>
        </a:graphic>
      </p:graphicFrame>
    </p:spTree>
    <p:extLst>
      <p:ext uri="{BB962C8B-B14F-4D97-AF65-F5344CB8AC3E}">
        <p14:creationId xmlns:p14="http://schemas.microsoft.com/office/powerpoint/2010/main" val="373221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s-AR" b="1" dirty="0">
                <a:solidFill>
                  <a:srgbClr val="000000"/>
                </a:solidFill>
                <a:effectLst/>
                <a:ea typeface="Times New Roman" panose="02020603050405020304" pitchFamily="18" charset="0"/>
              </a:rPr>
              <a:t>Folleto 3 - "¿Por qué Flint no trató su agua? Por fin una respuesta"</a:t>
            </a:r>
            <a:r>
              <a:rPr lang="es-AR" b="1" dirty="0">
                <a:effectLst/>
              </a:rPr>
              <a:t> </a:t>
            </a:r>
            <a:r>
              <a:rPr lang="en-US" b="1" dirty="0"/>
              <a:t>(</a:t>
            </a:r>
            <a:r>
              <a:rPr lang="en-US" b="1" dirty="0" err="1"/>
              <a:t>Parte</a:t>
            </a:r>
            <a:r>
              <a:rPr lang="en-US" b="1" dirty="0"/>
              <a:t> 6)</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normAutofit lnSpcReduction="10000"/>
          </a:bodyPr>
          <a:lstStyle/>
          <a:p>
            <a:pPr marL="0" lvl="0" indent="0">
              <a:buNone/>
            </a:pPr>
            <a:r>
              <a:rPr lang="en-US" u="sng" dirty="0" err="1"/>
              <a:t>Preguntas</a:t>
            </a:r>
            <a:r>
              <a:rPr lang="en-US" u="sng" dirty="0"/>
              <a:t> para el debate con el </a:t>
            </a:r>
            <a:r>
              <a:rPr lang="en-US" u="sng" dirty="0" err="1"/>
              <a:t>compañero</a:t>
            </a:r>
            <a:endParaRPr lang="en-US" u="sng" dirty="0"/>
          </a:p>
          <a:p>
            <a:pPr marL="914400" lvl="1" indent="-457200">
              <a:buSzPct val="50000"/>
              <a:buFont typeface="+mj-lt"/>
              <a:buAutoNum type="arabicPeriod"/>
            </a:pPr>
            <a:r>
              <a:rPr lang="es-AR" dirty="0">
                <a:solidFill>
                  <a:srgbClr val="000000"/>
                </a:solidFill>
                <a:effectLst/>
                <a:ea typeface="Times New Roman" panose="02020603050405020304" pitchFamily="18" charset="0"/>
              </a:rPr>
              <a:t>Según el artículo, ¿estaba Flint obligado a proporcionar tratamiento anticorrosivo a su suministro de agua?</a:t>
            </a:r>
            <a:endParaRPr lang="es-AR" dirty="0">
              <a:effectLst/>
              <a:ea typeface="Times New Roman" panose="02020603050405020304" pitchFamily="18" charset="0"/>
            </a:endParaRPr>
          </a:p>
          <a:p>
            <a:pPr marL="914400" lvl="1" indent="-457200">
              <a:buSzPct val="50000"/>
              <a:buFont typeface="+mj-lt"/>
              <a:buAutoNum type="arabicPeriod"/>
            </a:pPr>
            <a:r>
              <a:rPr lang="es-AR" dirty="0">
                <a:solidFill>
                  <a:srgbClr val="000000"/>
                </a:solidFill>
                <a:effectLst/>
                <a:ea typeface="Times New Roman" panose="02020603050405020304" pitchFamily="18" charset="0"/>
              </a:rPr>
              <a:t>¿Cuánto habría costado a la ciudad añadir este tratamiento?</a:t>
            </a:r>
            <a:endParaRPr lang="es-AR" dirty="0">
              <a:effectLst/>
              <a:ea typeface="Times New Roman" panose="02020603050405020304" pitchFamily="18" charset="0"/>
            </a:endParaRPr>
          </a:p>
          <a:p>
            <a:pPr marL="914400" lvl="1" indent="-457200">
              <a:buSzPct val="50000"/>
              <a:buFont typeface="+mj-lt"/>
              <a:buAutoNum type="arabicPeriod"/>
            </a:pPr>
            <a:r>
              <a:rPr lang="es-AR" dirty="0">
                <a:solidFill>
                  <a:srgbClr val="000000"/>
                </a:solidFill>
                <a:effectLst/>
                <a:ea typeface="Times New Roman" panose="02020603050405020304" pitchFamily="18" charset="0"/>
              </a:rPr>
              <a:t>¿Cuándo empezó la ciudad a incorporar el control de la corrosión a las instalaciones de tratamiento de aguas? </a:t>
            </a:r>
            <a:r>
              <a:rPr lang="en-US" dirty="0">
                <a:solidFill>
                  <a:srgbClr val="000000"/>
                </a:solidFill>
                <a:effectLst/>
                <a:ea typeface="Times New Roman" panose="02020603050405020304" pitchFamily="18" charset="0"/>
              </a:rPr>
              <a:t>¿Por </a:t>
            </a:r>
            <a:r>
              <a:rPr lang="en-US" dirty="0" err="1">
                <a:solidFill>
                  <a:srgbClr val="000000"/>
                </a:solidFill>
                <a:effectLst/>
                <a:ea typeface="Times New Roman" panose="02020603050405020304" pitchFamily="18" charset="0"/>
              </a:rPr>
              <a:t>qué</a:t>
            </a:r>
            <a:r>
              <a:rPr lang="en-US" dirty="0">
                <a:solidFill>
                  <a:srgbClr val="000000"/>
                </a:solidFill>
                <a:effectLst/>
                <a:ea typeface="Times New Roman" panose="02020603050405020304" pitchFamily="18" charset="0"/>
              </a:rPr>
              <a:t> no </a:t>
            </a:r>
            <a:r>
              <a:rPr lang="en-US" dirty="0" err="1">
                <a:solidFill>
                  <a:srgbClr val="000000"/>
                </a:solidFill>
                <a:effectLst/>
                <a:ea typeface="Times New Roman" panose="02020603050405020304" pitchFamily="18" charset="0"/>
              </a:rPr>
              <a:t>tomaron</a:t>
            </a:r>
            <a:r>
              <a:rPr lang="en-US" dirty="0">
                <a:solidFill>
                  <a:srgbClr val="000000"/>
                </a:solidFill>
                <a:effectLst/>
                <a:ea typeface="Times New Roman" panose="02020603050405020304" pitchFamily="18" charset="0"/>
              </a:rPr>
              <a:t> </a:t>
            </a:r>
            <a:r>
              <a:rPr lang="en-US" dirty="0" err="1">
                <a:solidFill>
                  <a:srgbClr val="000000"/>
                </a:solidFill>
                <a:effectLst/>
                <a:ea typeface="Times New Roman" panose="02020603050405020304" pitchFamily="18" charset="0"/>
              </a:rPr>
              <a:t>esta</a:t>
            </a:r>
            <a:r>
              <a:rPr lang="en-US" dirty="0">
                <a:solidFill>
                  <a:srgbClr val="000000"/>
                </a:solidFill>
                <a:effectLst/>
                <a:ea typeface="Times New Roman" panose="02020603050405020304" pitchFamily="18" charset="0"/>
              </a:rPr>
              <a:t> </a:t>
            </a:r>
            <a:r>
              <a:rPr lang="en-US" dirty="0" err="1">
                <a:solidFill>
                  <a:srgbClr val="000000"/>
                </a:solidFill>
                <a:effectLst/>
                <a:ea typeface="Times New Roman" panose="02020603050405020304" pitchFamily="18" charset="0"/>
              </a:rPr>
              <a:t>decisión</a:t>
            </a:r>
            <a:r>
              <a:rPr lang="en-US" dirty="0">
                <a:solidFill>
                  <a:srgbClr val="000000"/>
                </a:solidFill>
                <a:effectLst/>
                <a:ea typeface="Times New Roman" panose="02020603050405020304" pitchFamily="18" charset="0"/>
              </a:rPr>
              <a:t> antes?</a:t>
            </a:r>
            <a:endParaRPr lang="es-AR" dirty="0">
              <a:effectLst/>
              <a:ea typeface="Times New Roman" panose="02020603050405020304" pitchFamily="18" charset="0"/>
            </a:endParaRPr>
          </a:p>
          <a:p>
            <a:pPr marL="914400" lvl="1" indent="-457200">
              <a:buSzPct val="50000"/>
              <a:buFont typeface="+mj-lt"/>
              <a:buAutoNum type="arabicPeriod"/>
            </a:pPr>
            <a:r>
              <a:rPr lang="es-AR" dirty="0">
                <a:solidFill>
                  <a:srgbClr val="000000"/>
                </a:solidFill>
                <a:effectLst/>
                <a:ea typeface="Times New Roman" panose="02020603050405020304" pitchFamily="18" charset="0"/>
              </a:rPr>
              <a:t>¿Qué excusa puso el estado de Michigan para no incluir el control de la corrosión en el tratamiento del agua de Flint? </a:t>
            </a:r>
            <a:r>
              <a:rPr lang="en-US" dirty="0">
                <a:solidFill>
                  <a:srgbClr val="000000"/>
                </a:solidFill>
                <a:effectLst/>
                <a:ea typeface="Times New Roman" panose="02020603050405020304" pitchFamily="18" charset="0"/>
              </a:rPr>
              <a:t>¿</a:t>
            </a:r>
            <a:r>
              <a:rPr lang="en-US" dirty="0" err="1">
                <a:solidFill>
                  <a:srgbClr val="000000"/>
                </a:solidFill>
                <a:effectLst/>
                <a:ea typeface="Times New Roman" panose="02020603050405020304" pitchFamily="18" charset="0"/>
              </a:rPr>
              <a:t>Admitieron</a:t>
            </a:r>
            <a:r>
              <a:rPr lang="en-US" dirty="0">
                <a:solidFill>
                  <a:srgbClr val="000000"/>
                </a:solidFill>
                <a:effectLst/>
                <a:ea typeface="Times New Roman" panose="02020603050405020304" pitchFamily="18" charset="0"/>
              </a:rPr>
              <a:t> que era una </a:t>
            </a:r>
            <a:r>
              <a:rPr lang="en-US" dirty="0" err="1">
                <a:solidFill>
                  <a:srgbClr val="000000"/>
                </a:solidFill>
                <a:effectLst/>
                <a:ea typeface="Times New Roman" panose="02020603050405020304" pitchFamily="18" charset="0"/>
              </a:rPr>
              <a:t>medida</a:t>
            </a:r>
            <a:r>
              <a:rPr lang="en-US" dirty="0">
                <a:solidFill>
                  <a:srgbClr val="000000"/>
                </a:solidFill>
                <a:effectLst/>
                <a:ea typeface="Times New Roman" panose="02020603050405020304" pitchFamily="18" charset="0"/>
              </a:rPr>
              <a:t> para </a:t>
            </a:r>
            <a:r>
              <a:rPr lang="en-US" dirty="0" err="1">
                <a:solidFill>
                  <a:srgbClr val="000000"/>
                </a:solidFill>
                <a:effectLst/>
                <a:ea typeface="Times New Roman" panose="02020603050405020304" pitchFamily="18" charset="0"/>
              </a:rPr>
              <a:t>reducir</a:t>
            </a:r>
            <a:r>
              <a:rPr lang="en-US" dirty="0">
                <a:solidFill>
                  <a:srgbClr val="000000"/>
                </a:solidFill>
                <a:effectLst/>
                <a:ea typeface="Times New Roman" panose="02020603050405020304" pitchFamily="18" charset="0"/>
              </a:rPr>
              <a:t> </a:t>
            </a:r>
            <a:r>
              <a:rPr lang="en-US" dirty="0" err="1">
                <a:solidFill>
                  <a:srgbClr val="000000"/>
                </a:solidFill>
                <a:effectLst/>
                <a:ea typeface="Times New Roman" panose="02020603050405020304" pitchFamily="18" charset="0"/>
              </a:rPr>
              <a:t>costos</a:t>
            </a:r>
            <a:r>
              <a:rPr lang="en-US" dirty="0">
                <a:solidFill>
                  <a:srgbClr val="000000"/>
                </a:solidFill>
                <a:effectLst/>
                <a:ea typeface="Times New Roman" panose="02020603050405020304" pitchFamily="18" charset="0"/>
              </a:rPr>
              <a:t>?</a:t>
            </a:r>
            <a:endParaRPr lang="es-AR" dirty="0">
              <a:effectLst/>
              <a:ea typeface="Times New Roman" panose="02020603050405020304" pitchFamily="18" charset="0"/>
            </a:endParaRPr>
          </a:p>
          <a:p>
            <a:pPr marL="914400" lvl="1" indent="-457200">
              <a:buSzPct val="50000"/>
              <a:buFont typeface="+mj-lt"/>
              <a:buAutoNum type="arabicPeriod"/>
            </a:pPr>
            <a:r>
              <a:rPr lang="es-AR" dirty="0">
                <a:solidFill>
                  <a:srgbClr val="000000"/>
                </a:solidFill>
                <a:effectLst/>
                <a:ea typeface="Times New Roman" panose="02020603050405020304" pitchFamily="18" charset="0"/>
              </a:rPr>
              <a:t>Según el artículo, ¿cuánto tiempo estuvieron expuestos los habitantes de Flint al plomo en el agua potable antes de que se tomaran medidas? ¿Cree que es un tiempo aceptable para abordar un problema de este tipo?</a:t>
            </a:r>
            <a:endParaRPr lang="es-AR" dirty="0">
              <a:effectLst/>
              <a:ea typeface="Times New Roman" panose="02020603050405020304" pitchFamily="18" charset="0"/>
            </a:endParaRPr>
          </a:p>
        </p:txBody>
      </p:sp>
    </p:spTree>
    <p:extLst>
      <p:ext uri="{BB962C8B-B14F-4D97-AF65-F5344CB8AC3E}">
        <p14:creationId xmlns:p14="http://schemas.microsoft.com/office/powerpoint/2010/main" val="41150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0CC058-47A9-BC4F-A31E-767184AB0CD1}"/>
              </a:ext>
            </a:extLst>
          </p:cNvPr>
          <p:cNvSpPr txBox="1"/>
          <p:nvPr/>
        </p:nvSpPr>
        <p:spPr>
          <a:xfrm>
            <a:off x="3240891" y="2613392"/>
            <a:ext cx="5710218" cy="1631216"/>
          </a:xfrm>
          <a:prstGeom prst="rect">
            <a:avLst/>
          </a:prstGeom>
          <a:solidFill>
            <a:srgbClr val="ECC2D8"/>
          </a:solidFill>
          <a:ln w="53975">
            <a:solidFill>
              <a:srgbClr val="002060"/>
            </a:solidFill>
          </a:ln>
        </p:spPr>
        <p:txBody>
          <a:bodyPr wrap="none" rtlCol="0">
            <a:spAutoFit/>
          </a:bodyPr>
          <a:lstStyle/>
          <a:p>
            <a:pPr algn="ctr"/>
            <a:r>
              <a:rPr lang="en-US" sz="10000" dirty="0">
                <a:latin typeface="Impact" panose="020B0806030902050204" pitchFamily="34" charset="0"/>
              </a:rPr>
              <a:t>Descanso!</a:t>
            </a:r>
          </a:p>
        </p:txBody>
      </p:sp>
    </p:spTree>
    <p:extLst>
      <p:ext uri="{BB962C8B-B14F-4D97-AF65-F5344CB8AC3E}">
        <p14:creationId xmlns:p14="http://schemas.microsoft.com/office/powerpoint/2010/main" val="213613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sz="4400" b="1" dirty="0"/>
              <a:t>Agua potable y </a:t>
            </a:r>
            <a:r>
              <a:rPr lang="en-US" sz="4400" b="1" dirty="0" err="1"/>
              <a:t>salud</a:t>
            </a:r>
            <a:r>
              <a:rPr lang="en-US" sz="4400" b="1" dirty="0"/>
              <a:t> </a:t>
            </a:r>
            <a:r>
              <a:rPr lang="en-US" sz="4400" b="1" dirty="0" err="1"/>
              <a:t>humana</a:t>
            </a:r>
            <a:endParaRPr lang="en-US" sz="4400" b="1" dirty="0"/>
          </a:p>
        </p:txBody>
      </p:sp>
      <p:sp>
        <p:nvSpPr>
          <p:cNvPr id="2" name="TextBox 1">
            <a:extLst>
              <a:ext uri="{FF2B5EF4-FFF2-40B4-BE49-F238E27FC236}">
                <a16:creationId xmlns:a16="http://schemas.microsoft.com/office/drawing/2014/main" id="{9E01ED79-51BF-AD4D-8A87-DE5CC5D2680E}"/>
              </a:ext>
            </a:extLst>
          </p:cNvPr>
          <p:cNvSpPr txBox="1"/>
          <p:nvPr/>
        </p:nvSpPr>
        <p:spPr>
          <a:xfrm>
            <a:off x="503382" y="2382100"/>
            <a:ext cx="5731164" cy="2677656"/>
          </a:xfrm>
          <a:prstGeom prst="rect">
            <a:avLst/>
          </a:prstGeom>
          <a:noFill/>
        </p:spPr>
        <p:txBody>
          <a:bodyPr wrap="square" rtlCol="0">
            <a:spAutoFit/>
          </a:bodyPr>
          <a:lstStyle/>
          <a:p>
            <a:r>
              <a:rPr lang="es-AR" sz="2800" dirty="0">
                <a:effectLst/>
                <a:ea typeface="Times New Roman" panose="02020603050405020304" pitchFamily="18" charset="0"/>
              </a:rPr>
              <a:t>El estadounidense promedio consume entre 1 y 2 litros de agua potable al día. Prácticamente toda el agua potable de Estados Unidos procede de aguas dulces superficiales y acuíferos subterráneos.</a:t>
            </a:r>
          </a:p>
        </p:txBody>
      </p:sp>
      <p:sp>
        <p:nvSpPr>
          <p:cNvPr id="3" name="TextBox 2">
            <a:extLst>
              <a:ext uri="{FF2B5EF4-FFF2-40B4-BE49-F238E27FC236}">
                <a16:creationId xmlns:a16="http://schemas.microsoft.com/office/drawing/2014/main" id="{481DBD6F-CCF9-2040-8B94-69E32F8AE157}"/>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sp>
        <p:nvSpPr>
          <p:cNvPr id="8" name="TextBox 7">
            <a:extLst>
              <a:ext uri="{FF2B5EF4-FFF2-40B4-BE49-F238E27FC236}">
                <a16:creationId xmlns:a16="http://schemas.microsoft.com/office/drawing/2014/main" id="{C2F3DFC5-B381-3140-878E-8AC8FCD8D69B}"/>
              </a:ext>
            </a:extLst>
          </p:cNvPr>
          <p:cNvSpPr txBox="1"/>
          <p:nvPr/>
        </p:nvSpPr>
        <p:spPr>
          <a:xfrm>
            <a:off x="6495327" y="5198256"/>
            <a:ext cx="3714478" cy="400110"/>
          </a:xfrm>
          <a:prstGeom prst="rect">
            <a:avLst/>
          </a:prstGeom>
          <a:noFill/>
        </p:spPr>
        <p:txBody>
          <a:bodyPr wrap="none" rtlCol="0">
            <a:spAutoFit/>
          </a:bodyPr>
          <a:lstStyle/>
          <a:p>
            <a:r>
              <a:rPr lang="en-US" sz="1000" dirty="0"/>
              <a:t>Photo credit: T.C. Winter, J.W. Harvey, O.L. Franke, and W.M. Alley, </a:t>
            </a:r>
          </a:p>
          <a:p>
            <a:r>
              <a:rPr lang="en-US" sz="1000" dirty="0"/>
              <a:t>Public domain, via Wikimedia Commons</a:t>
            </a:r>
          </a:p>
        </p:txBody>
      </p:sp>
      <p:pic>
        <p:nvPicPr>
          <p:cNvPr id="9" name="Picture 8">
            <a:extLst>
              <a:ext uri="{FF2B5EF4-FFF2-40B4-BE49-F238E27FC236}">
                <a16:creationId xmlns:a16="http://schemas.microsoft.com/office/drawing/2014/main" id="{5302E02D-9068-2441-8697-3D7DDCC332FE}"/>
              </a:ext>
            </a:extLst>
          </p:cNvPr>
          <p:cNvPicPr>
            <a:picLocks noChangeAspect="1"/>
          </p:cNvPicPr>
          <p:nvPr/>
        </p:nvPicPr>
        <p:blipFill>
          <a:blip r:embed="rId3"/>
          <a:stretch>
            <a:fillRect/>
          </a:stretch>
        </p:blipFill>
        <p:spPr>
          <a:xfrm>
            <a:off x="6495327" y="1929137"/>
            <a:ext cx="5271453" cy="3269119"/>
          </a:xfrm>
          <a:prstGeom prst="rect">
            <a:avLst/>
          </a:prstGeom>
          <a:ln w="19050">
            <a:solidFill>
              <a:schemeClr val="tx1"/>
            </a:solidFill>
          </a:ln>
        </p:spPr>
      </p:pic>
    </p:spTree>
    <p:extLst>
      <p:ext uri="{BB962C8B-B14F-4D97-AF65-F5344CB8AC3E}">
        <p14:creationId xmlns:p14="http://schemas.microsoft.com/office/powerpoint/2010/main" val="1171059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sz="4400" b="1" dirty="0"/>
              <a:t>Agua potable y </a:t>
            </a:r>
            <a:r>
              <a:rPr lang="en-US" sz="4400" b="1" dirty="0" err="1"/>
              <a:t>salud</a:t>
            </a:r>
            <a:r>
              <a:rPr lang="en-US" sz="4400" b="1" dirty="0"/>
              <a:t> </a:t>
            </a:r>
            <a:r>
              <a:rPr lang="en-US" sz="4400" b="1" dirty="0" err="1"/>
              <a:t>humana</a:t>
            </a:r>
            <a:endParaRPr lang="en-US" b="1" dirty="0"/>
          </a:p>
        </p:txBody>
      </p:sp>
      <p:sp>
        <p:nvSpPr>
          <p:cNvPr id="2" name="Content Placeholder 1">
            <a:extLst>
              <a:ext uri="{FF2B5EF4-FFF2-40B4-BE49-F238E27FC236}">
                <a16:creationId xmlns:a16="http://schemas.microsoft.com/office/drawing/2014/main" id="{F111DB8C-D11C-134D-8574-14E4AB84FC46}"/>
              </a:ext>
            </a:extLst>
          </p:cNvPr>
          <p:cNvSpPr>
            <a:spLocks noGrp="1"/>
          </p:cNvSpPr>
          <p:nvPr>
            <p:ph idx="1"/>
          </p:nvPr>
        </p:nvSpPr>
        <p:spPr>
          <a:xfrm>
            <a:off x="428721" y="1690688"/>
            <a:ext cx="6567824" cy="4351338"/>
          </a:xfrm>
        </p:spPr>
        <p:txBody>
          <a:bodyPr>
            <a:noAutofit/>
          </a:bodyPr>
          <a:lstStyle/>
          <a:p>
            <a:r>
              <a:rPr lang="es-AR" sz="2200" dirty="0">
                <a:effectLst/>
                <a:latin typeface="Calibri" panose="020F0502020204030204" pitchFamily="34" charset="0"/>
                <a:ea typeface="Times New Roman" panose="02020603050405020304" pitchFamily="18" charset="0"/>
              </a:rPr>
              <a:t>Las aguas superficiales y los acuíferos pueden estar contaminados por diversas sustancias químicas, microbios y radionucleidos. </a:t>
            </a:r>
            <a:endParaRPr lang="es-AR" sz="2200" dirty="0">
              <a:effectLst/>
              <a:latin typeface="Times New Roman" panose="02020603050405020304" pitchFamily="18" charset="0"/>
              <a:ea typeface="Times New Roman" panose="02020603050405020304" pitchFamily="18" charset="0"/>
            </a:endParaRPr>
          </a:p>
          <a:p>
            <a:pPr marL="0" indent="0">
              <a:buNone/>
            </a:pPr>
            <a:r>
              <a:rPr lang="es-AR" sz="2200" dirty="0">
                <a:effectLst/>
                <a:latin typeface="Calibri" panose="020F0502020204030204" pitchFamily="34" charset="0"/>
                <a:ea typeface="Times New Roman" panose="02020603050405020304" pitchFamily="18" charset="0"/>
              </a:rPr>
              <a:t> </a:t>
            </a:r>
            <a:endParaRPr lang="es-AR" sz="2200" dirty="0">
              <a:effectLst/>
              <a:latin typeface="Times New Roman" panose="02020603050405020304" pitchFamily="18" charset="0"/>
              <a:ea typeface="Times New Roman" panose="02020603050405020304" pitchFamily="18" charset="0"/>
            </a:endParaRPr>
          </a:p>
          <a:p>
            <a:r>
              <a:rPr lang="es-AR" sz="2200" dirty="0">
                <a:effectLst/>
                <a:latin typeface="Calibri" panose="020F0502020204030204" pitchFamily="34" charset="0"/>
                <a:ea typeface="Times New Roman" panose="02020603050405020304" pitchFamily="18" charset="0"/>
              </a:rPr>
              <a:t>La desinfección del agua potable ha reducido drásticamente la prevalencia de enfermedades transmitidas por el agua (como la fiebre tifoidea, el cólera y la hepatitis) en Estados Unidos. </a:t>
            </a:r>
            <a:endParaRPr lang="es-AR" sz="2200" dirty="0">
              <a:effectLst/>
              <a:latin typeface="Times New Roman" panose="02020603050405020304" pitchFamily="18" charset="0"/>
              <a:ea typeface="Times New Roman" panose="02020603050405020304" pitchFamily="18" charset="0"/>
            </a:endParaRPr>
          </a:p>
          <a:p>
            <a:endParaRPr lang="es-AR" sz="2200" dirty="0">
              <a:effectLst/>
              <a:latin typeface="Times New Roman" panose="02020603050405020304" pitchFamily="18" charset="0"/>
              <a:ea typeface="Times New Roman" panose="02020603050405020304" pitchFamily="18" charset="0"/>
            </a:endParaRPr>
          </a:p>
          <a:p>
            <a:r>
              <a:rPr lang="es-AR" sz="2200" dirty="0">
                <a:effectLst/>
                <a:latin typeface="Calibri" panose="020F0502020204030204" pitchFamily="34" charset="0"/>
                <a:ea typeface="Times New Roman" panose="02020603050405020304" pitchFamily="18" charset="0"/>
              </a:rPr>
              <a:t>También pueden utilizarse otros procesos para tratar el agua potable en función de las características y los contaminantes del agua de origen.</a:t>
            </a:r>
            <a:endParaRPr lang="es-AR" sz="2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3D3422A-1416-A549-80AA-AA5033909DB4}"/>
              </a:ext>
            </a:extLst>
          </p:cNvPr>
          <p:cNvPicPr>
            <a:picLocks noChangeAspect="1"/>
          </p:cNvPicPr>
          <p:nvPr/>
        </p:nvPicPr>
        <p:blipFill>
          <a:blip r:embed="rId3"/>
          <a:stretch>
            <a:fillRect/>
          </a:stretch>
        </p:blipFill>
        <p:spPr>
          <a:xfrm>
            <a:off x="7158407" y="1939637"/>
            <a:ext cx="4885725" cy="3452874"/>
          </a:xfrm>
          <a:prstGeom prst="rect">
            <a:avLst/>
          </a:prstGeom>
          <a:ln w="19050">
            <a:solidFill>
              <a:schemeClr val="tx1"/>
            </a:solidFill>
          </a:ln>
        </p:spPr>
      </p:pic>
      <p:sp>
        <p:nvSpPr>
          <p:cNvPr id="7" name="TextBox 6">
            <a:extLst>
              <a:ext uri="{FF2B5EF4-FFF2-40B4-BE49-F238E27FC236}">
                <a16:creationId xmlns:a16="http://schemas.microsoft.com/office/drawing/2014/main" id="{DE81664D-A8EC-4B45-A338-D964352082E8}"/>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spTree>
    <p:extLst>
      <p:ext uri="{BB962C8B-B14F-4D97-AF65-F5344CB8AC3E}">
        <p14:creationId xmlns:p14="http://schemas.microsoft.com/office/powerpoint/2010/main" val="3697647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sz="4400" b="1" dirty="0"/>
              <a:t>Agua potable y </a:t>
            </a:r>
            <a:r>
              <a:rPr lang="en-US" sz="4400" b="1" dirty="0" err="1"/>
              <a:t>salud</a:t>
            </a:r>
            <a:r>
              <a:rPr lang="en-US" sz="4400" b="1" dirty="0"/>
              <a:t> </a:t>
            </a:r>
            <a:r>
              <a:rPr lang="en-US" sz="4400" b="1" dirty="0" err="1"/>
              <a:t>humana</a:t>
            </a:r>
            <a:endParaRPr lang="en-US" b="1" dirty="0"/>
          </a:p>
        </p:txBody>
      </p:sp>
      <p:sp>
        <p:nvSpPr>
          <p:cNvPr id="2" name="Content Placeholder 1">
            <a:extLst>
              <a:ext uri="{FF2B5EF4-FFF2-40B4-BE49-F238E27FC236}">
                <a16:creationId xmlns:a16="http://schemas.microsoft.com/office/drawing/2014/main" id="{2E7120ED-CE51-D742-BFFB-749176F8B4A8}"/>
              </a:ext>
            </a:extLst>
          </p:cNvPr>
          <p:cNvSpPr>
            <a:spLocks noGrp="1"/>
          </p:cNvSpPr>
          <p:nvPr>
            <p:ph idx="1"/>
          </p:nvPr>
        </p:nvSpPr>
        <p:spPr>
          <a:xfrm>
            <a:off x="491836" y="2463560"/>
            <a:ext cx="5604164" cy="4351338"/>
          </a:xfrm>
        </p:spPr>
        <p:txBody>
          <a:bodyPr/>
          <a:lstStyle/>
          <a:p>
            <a:pPr marL="0" indent="0">
              <a:buNone/>
            </a:pPr>
            <a:r>
              <a:rPr lang="en-US" u="sng" dirty="0"/>
              <a:t>Fuentes </a:t>
            </a:r>
            <a:r>
              <a:rPr lang="en-US" u="sng" dirty="0" err="1"/>
              <a:t>comunes</a:t>
            </a:r>
            <a:r>
              <a:rPr lang="en-US" u="sng" dirty="0"/>
              <a:t> de </a:t>
            </a:r>
            <a:r>
              <a:rPr lang="en-US" u="sng" dirty="0" err="1"/>
              <a:t>contaminantes</a:t>
            </a:r>
            <a:r>
              <a:rPr lang="en-US" u="sng" dirty="0"/>
              <a:t> del </a:t>
            </a:r>
            <a:r>
              <a:rPr lang="en-US" u="sng" dirty="0" err="1"/>
              <a:t>agua</a:t>
            </a:r>
            <a:r>
              <a:rPr lang="en-US" u="sng" dirty="0"/>
              <a:t> potable:</a:t>
            </a:r>
          </a:p>
          <a:p>
            <a:r>
              <a:rPr lang="es-AR" sz="2800" dirty="0">
                <a:effectLst/>
                <a:latin typeface="Calibri" panose="020F0502020204030204" pitchFamily="34" charset="0"/>
                <a:ea typeface="Times New Roman" panose="02020603050405020304" pitchFamily="18" charset="0"/>
              </a:rPr>
              <a:t>Industria y agricultura</a:t>
            </a:r>
          </a:p>
          <a:p>
            <a:r>
              <a:rPr lang="es-AR" sz="2800" dirty="0">
                <a:effectLst/>
                <a:latin typeface="Calibri" panose="020F0502020204030204" pitchFamily="34" charset="0"/>
                <a:ea typeface="Times New Roman" panose="02020603050405020304" pitchFamily="18" charset="0"/>
              </a:rPr>
              <a:t>Desechos humanos y animales</a:t>
            </a:r>
          </a:p>
          <a:p>
            <a:r>
              <a:rPr lang="es-AR" sz="2800" dirty="0">
                <a:effectLst/>
                <a:latin typeface="Calibri" panose="020F0502020204030204" pitchFamily="34" charset="0"/>
                <a:ea typeface="Times New Roman" panose="02020603050405020304" pitchFamily="18" charset="0"/>
              </a:rPr>
              <a:t>Tratamiento y distribución</a:t>
            </a:r>
          </a:p>
          <a:p>
            <a:r>
              <a:rPr lang="es-AR" sz="2800" dirty="0">
                <a:effectLst/>
                <a:latin typeface="Calibri" panose="020F0502020204030204" pitchFamily="34" charset="0"/>
                <a:ea typeface="Times New Roman" panose="02020603050405020304" pitchFamily="18" charset="0"/>
              </a:rPr>
              <a:t>Fuentes naturales</a:t>
            </a:r>
            <a:endParaRPr lang="en-US" dirty="0"/>
          </a:p>
        </p:txBody>
      </p:sp>
      <p:sp>
        <p:nvSpPr>
          <p:cNvPr id="6" name="TextBox 5">
            <a:extLst>
              <a:ext uri="{FF2B5EF4-FFF2-40B4-BE49-F238E27FC236}">
                <a16:creationId xmlns:a16="http://schemas.microsoft.com/office/drawing/2014/main" id="{A40E745E-314F-1D43-8788-1216A603FD69}"/>
              </a:ext>
            </a:extLst>
          </p:cNvPr>
          <p:cNvSpPr txBox="1"/>
          <p:nvPr/>
        </p:nvSpPr>
        <p:spPr>
          <a:xfrm>
            <a:off x="1747470" y="6495048"/>
            <a:ext cx="7341112" cy="369332"/>
          </a:xfrm>
          <a:prstGeom prst="rect">
            <a:avLst/>
          </a:prstGeom>
          <a:noFill/>
        </p:spPr>
        <p:txBody>
          <a:bodyPr wrap="none" rtlCol="0">
            <a:spAutoFit/>
          </a:bodyPr>
          <a:lstStyle/>
          <a:p>
            <a:r>
              <a:rPr lang="en-US" dirty="0"/>
              <a:t>Information from: https://</a:t>
            </a:r>
            <a:r>
              <a:rPr lang="en-US" dirty="0" err="1"/>
              <a:t>www.epa.gov</a:t>
            </a:r>
            <a:r>
              <a:rPr lang="en-US" dirty="0"/>
              <a:t>/report-environment/drinking-water</a:t>
            </a:r>
          </a:p>
        </p:txBody>
      </p:sp>
      <p:pic>
        <p:nvPicPr>
          <p:cNvPr id="3" name="Picture 2">
            <a:extLst>
              <a:ext uri="{FF2B5EF4-FFF2-40B4-BE49-F238E27FC236}">
                <a16:creationId xmlns:a16="http://schemas.microsoft.com/office/drawing/2014/main" id="{E10AABDF-83DE-0549-A070-ED7AC07F7FED}"/>
              </a:ext>
            </a:extLst>
          </p:cNvPr>
          <p:cNvPicPr>
            <a:picLocks noChangeAspect="1"/>
          </p:cNvPicPr>
          <p:nvPr/>
        </p:nvPicPr>
        <p:blipFill>
          <a:blip r:embed="rId3"/>
          <a:stretch>
            <a:fillRect/>
          </a:stretch>
        </p:blipFill>
        <p:spPr>
          <a:xfrm>
            <a:off x="8246533" y="3554690"/>
            <a:ext cx="3544757" cy="2653029"/>
          </a:xfrm>
          <a:prstGeom prst="rect">
            <a:avLst/>
          </a:prstGeom>
          <a:ln w="19050">
            <a:solidFill>
              <a:schemeClr val="tx1"/>
            </a:solidFill>
          </a:ln>
        </p:spPr>
      </p:pic>
      <p:sp>
        <p:nvSpPr>
          <p:cNvPr id="7" name="TextBox 6">
            <a:extLst>
              <a:ext uri="{FF2B5EF4-FFF2-40B4-BE49-F238E27FC236}">
                <a16:creationId xmlns:a16="http://schemas.microsoft.com/office/drawing/2014/main" id="{707EBB2F-5CCA-1644-9570-CB305314B31B}"/>
              </a:ext>
            </a:extLst>
          </p:cNvPr>
          <p:cNvSpPr txBox="1"/>
          <p:nvPr/>
        </p:nvSpPr>
        <p:spPr>
          <a:xfrm>
            <a:off x="6903149" y="5653721"/>
            <a:ext cx="1523063" cy="553998"/>
          </a:xfrm>
          <a:prstGeom prst="rect">
            <a:avLst/>
          </a:prstGeom>
          <a:noFill/>
        </p:spPr>
        <p:txBody>
          <a:bodyPr wrap="square" rtlCol="0">
            <a:spAutoFit/>
          </a:bodyPr>
          <a:lstStyle/>
          <a:p>
            <a:r>
              <a:rPr lang="en-US" sz="1000" dirty="0"/>
              <a:t>Photo credit: Simon Carey / Dog Poop Bin, Western Lawns</a:t>
            </a:r>
          </a:p>
        </p:txBody>
      </p:sp>
      <p:pic>
        <p:nvPicPr>
          <p:cNvPr id="8" name="Picture 7">
            <a:extLst>
              <a:ext uri="{FF2B5EF4-FFF2-40B4-BE49-F238E27FC236}">
                <a16:creationId xmlns:a16="http://schemas.microsoft.com/office/drawing/2014/main" id="{B538A9DE-0C25-2C42-B4B6-4457C67E5C17}"/>
              </a:ext>
            </a:extLst>
          </p:cNvPr>
          <p:cNvPicPr>
            <a:picLocks noChangeAspect="1"/>
          </p:cNvPicPr>
          <p:nvPr/>
        </p:nvPicPr>
        <p:blipFill>
          <a:blip r:embed="rId4"/>
          <a:stretch>
            <a:fillRect/>
          </a:stretch>
        </p:blipFill>
        <p:spPr>
          <a:xfrm>
            <a:off x="5951221" y="1382460"/>
            <a:ext cx="3282140" cy="1993900"/>
          </a:xfrm>
          <a:prstGeom prst="rect">
            <a:avLst/>
          </a:prstGeom>
          <a:ln w="19050">
            <a:solidFill>
              <a:schemeClr val="tx1"/>
            </a:solidFill>
          </a:ln>
        </p:spPr>
      </p:pic>
      <p:sp>
        <p:nvSpPr>
          <p:cNvPr id="9" name="TextBox 8">
            <a:extLst>
              <a:ext uri="{FF2B5EF4-FFF2-40B4-BE49-F238E27FC236}">
                <a16:creationId xmlns:a16="http://schemas.microsoft.com/office/drawing/2014/main" id="{EC0AA0CC-5811-AF44-9B39-A5D7E9C65381}"/>
              </a:ext>
            </a:extLst>
          </p:cNvPr>
          <p:cNvSpPr txBox="1"/>
          <p:nvPr/>
        </p:nvSpPr>
        <p:spPr>
          <a:xfrm>
            <a:off x="9233361" y="1382460"/>
            <a:ext cx="3048000" cy="707886"/>
          </a:xfrm>
          <a:prstGeom prst="rect">
            <a:avLst/>
          </a:prstGeom>
          <a:noFill/>
        </p:spPr>
        <p:txBody>
          <a:bodyPr wrap="square" rtlCol="0">
            <a:spAutoFit/>
          </a:bodyPr>
          <a:lstStyle/>
          <a:p>
            <a:r>
              <a:rPr lang="en-US" sz="1000" dirty="0"/>
              <a:t>Photo credit:</a:t>
            </a:r>
          </a:p>
          <a:p>
            <a:r>
              <a:rPr lang="en-US" sz="1000" dirty="0" err="1"/>
              <a:t>Zeynel</a:t>
            </a:r>
            <a:r>
              <a:rPr lang="en-US" sz="1000" dirty="0"/>
              <a:t> </a:t>
            </a:r>
            <a:r>
              <a:rPr lang="en-US" sz="1000" dirty="0" err="1"/>
              <a:t>Cebeci</a:t>
            </a:r>
            <a:r>
              <a:rPr lang="en-US" sz="1000" dirty="0"/>
              <a:t>, CC BY-SA 4.0 &lt;https://</a:t>
            </a:r>
            <a:r>
              <a:rPr lang="en-US" sz="1000" dirty="0" err="1"/>
              <a:t>creativecommons.org</a:t>
            </a:r>
            <a:r>
              <a:rPr lang="en-US" sz="1000" dirty="0"/>
              <a:t>/licenses/by-</a:t>
            </a:r>
            <a:r>
              <a:rPr lang="en-US" sz="1000" dirty="0" err="1"/>
              <a:t>sa</a:t>
            </a:r>
            <a:r>
              <a:rPr lang="en-US" sz="1000" dirty="0"/>
              <a:t>/4.0&gt;, </a:t>
            </a:r>
          </a:p>
          <a:p>
            <a:r>
              <a:rPr lang="en-US" sz="1000" dirty="0"/>
              <a:t>via Wikimedia Commons</a:t>
            </a:r>
          </a:p>
        </p:txBody>
      </p:sp>
    </p:spTree>
    <p:extLst>
      <p:ext uri="{BB962C8B-B14F-4D97-AF65-F5344CB8AC3E}">
        <p14:creationId xmlns:p14="http://schemas.microsoft.com/office/powerpoint/2010/main" val="3881264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sz="4400" b="1" dirty="0"/>
              <a:t>Agua potable y </a:t>
            </a:r>
            <a:r>
              <a:rPr lang="en-US" sz="4400" b="1" dirty="0" err="1"/>
              <a:t>salud</a:t>
            </a:r>
            <a:r>
              <a:rPr lang="en-US" sz="4400" b="1" dirty="0"/>
              <a:t> </a:t>
            </a:r>
            <a:r>
              <a:rPr lang="en-US" sz="4400" b="1" dirty="0" err="1"/>
              <a:t>humana</a:t>
            </a:r>
            <a:endParaRPr lang="en-US" b="1" dirty="0"/>
          </a:p>
        </p:txBody>
      </p:sp>
      <p:sp>
        <p:nvSpPr>
          <p:cNvPr id="2" name="Content Placeholder 1">
            <a:extLst>
              <a:ext uri="{FF2B5EF4-FFF2-40B4-BE49-F238E27FC236}">
                <a16:creationId xmlns:a16="http://schemas.microsoft.com/office/drawing/2014/main" id="{F3EC7179-6047-A949-A33E-E9226A9AD610}"/>
              </a:ext>
            </a:extLst>
          </p:cNvPr>
          <p:cNvSpPr>
            <a:spLocks noGrp="1"/>
          </p:cNvSpPr>
          <p:nvPr>
            <p:ph idx="1"/>
          </p:nvPr>
        </p:nvSpPr>
        <p:spPr>
          <a:xfrm>
            <a:off x="6011333" y="1690688"/>
            <a:ext cx="5780617" cy="4351338"/>
          </a:xfrm>
        </p:spPr>
        <p:txBody>
          <a:bodyPr>
            <a:normAutofit fontScale="85000" lnSpcReduction="20000"/>
          </a:bodyPr>
          <a:lstStyle/>
          <a:p>
            <a:pPr marL="0" indent="0">
              <a:buNone/>
            </a:pPr>
            <a:r>
              <a:rPr lang="en-US" dirty="0"/>
              <a:t>Si el </a:t>
            </a:r>
            <a:r>
              <a:rPr lang="en-US" dirty="0" err="1"/>
              <a:t>agua</a:t>
            </a:r>
            <a:r>
              <a:rPr lang="en-US" dirty="0"/>
              <a:t> potable </a:t>
            </a:r>
            <a:r>
              <a:rPr lang="en-US" dirty="0" err="1"/>
              <a:t>contiene</a:t>
            </a:r>
            <a:r>
              <a:rPr lang="en-US" dirty="0"/>
              <a:t> </a:t>
            </a:r>
            <a:r>
              <a:rPr lang="en-US" dirty="0" err="1"/>
              <a:t>niveles</a:t>
            </a:r>
            <a:r>
              <a:rPr lang="en-US" dirty="0"/>
              <a:t> </a:t>
            </a:r>
            <a:r>
              <a:rPr lang="en-US" dirty="0" err="1"/>
              <a:t>peligros</a:t>
            </a:r>
            <a:r>
              <a:rPr lang="en-US" dirty="0"/>
              <a:t> de </a:t>
            </a:r>
            <a:r>
              <a:rPr lang="en-US" dirty="0" err="1"/>
              <a:t>contaminantes</a:t>
            </a:r>
            <a:r>
              <a:rPr lang="en-US" dirty="0"/>
              <a:t>, </a:t>
            </a:r>
            <a:r>
              <a:rPr lang="en-US" dirty="0" err="1"/>
              <a:t>puede</a:t>
            </a:r>
            <a:r>
              <a:rPr lang="en-US" dirty="0"/>
              <a:t> </a:t>
            </a:r>
            <a:r>
              <a:rPr lang="en-US" dirty="0" err="1"/>
              <a:t>causar</a:t>
            </a:r>
            <a:r>
              <a:rPr lang="en-US" dirty="0"/>
              <a:t> </a:t>
            </a:r>
            <a:r>
              <a:rPr lang="en-US" dirty="0" err="1"/>
              <a:t>efectos</a:t>
            </a:r>
            <a:r>
              <a:rPr lang="en-US" dirty="0"/>
              <a:t> </a:t>
            </a:r>
            <a:r>
              <a:rPr lang="en-US" dirty="0" err="1"/>
              <a:t>sobre</a:t>
            </a:r>
            <a:r>
              <a:rPr lang="en-US" dirty="0"/>
              <a:t> la </a:t>
            </a:r>
            <a:r>
              <a:rPr lang="en-US" dirty="0" err="1"/>
              <a:t>salud</a:t>
            </a:r>
            <a:r>
              <a:rPr lang="en-US" dirty="0"/>
              <a:t>, </a:t>
            </a:r>
            <a:r>
              <a:rPr lang="en-US" dirty="0" err="1"/>
              <a:t>como</a:t>
            </a:r>
            <a:r>
              <a:rPr lang="en-US" dirty="0"/>
              <a:t> </a:t>
            </a:r>
            <a:r>
              <a:rPr lang="en-US" dirty="0" err="1"/>
              <a:t>enfermedades</a:t>
            </a:r>
            <a:r>
              <a:rPr lang="en-US" dirty="0"/>
              <a:t> </a:t>
            </a:r>
            <a:r>
              <a:rPr lang="en-US" dirty="0" err="1"/>
              <a:t>gastrointestinales</a:t>
            </a:r>
            <a:r>
              <a:rPr lang="en-US" dirty="0"/>
              <a:t>, </a:t>
            </a:r>
            <a:r>
              <a:rPr lang="en-US" dirty="0" err="1"/>
              <a:t>efectos</a:t>
            </a:r>
            <a:r>
              <a:rPr lang="en-US" dirty="0"/>
              <a:t> </a:t>
            </a:r>
            <a:r>
              <a:rPr lang="en-US" dirty="0" err="1"/>
              <a:t>sobre</a:t>
            </a:r>
            <a:r>
              <a:rPr lang="en-US" dirty="0"/>
              <a:t> el </a:t>
            </a:r>
            <a:r>
              <a:rPr lang="en-US" dirty="0" err="1"/>
              <a:t>sistema</a:t>
            </a:r>
            <a:r>
              <a:rPr lang="en-US" dirty="0"/>
              <a:t> </a:t>
            </a:r>
            <a:r>
              <a:rPr lang="en-US" dirty="0" err="1"/>
              <a:t>nervioso</a:t>
            </a:r>
            <a:r>
              <a:rPr lang="en-US" dirty="0"/>
              <a:t> o </a:t>
            </a:r>
            <a:r>
              <a:rPr lang="en-US" dirty="0" err="1"/>
              <a:t>reproductivo</a:t>
            </a:r>
            <a:r>
              <a:rPr lang="en-US" dirty="0"/>
              <a:t>, y </a:t>
            </a:r>
            <a:r>
              <a:rPr lang="en-US" dirty="0" err="1"/>
              <a:t>enfermedades</a:t>
            </a:r>
            <a:r>
              <a:rPr lang="en-US" dirty="0"/>
              <a:t> </a:t>
            </a:r>
            <a:r>
              <a:rPr lang="en-US" dirty="0" err="1"/>
              <a:t>crónicas</a:t>
            </a:r>
            <a:r>
              <a:rPr lang="en-US" dirty="0"/>
              <a:t> </a:t>
            </a:r>
            <a:r>
              <a:rPr lang="en-US" dirty="0" err="1"/>
              <a:t>como</a:t>
            </a:r>
            <a:r>
              <a:rPr lang="en-US" dirty="0"/>
              <a:t> el </a:t>
            </a:r>
            <a:r>
              <a:rPr lang="en-US" dirty="0" err="1"/>
              <a:t>cáncer</a:t>
            </a:r>
            <a:r>
              <a:rPr lang="en-US" dirty="0"/>
              <a:t>. </a:t>
            </a:r>
          </a:p>
          <a:p>
            <a:pPr marL="0" indent="0">
              <a:buNone/>
            </a:pPr>
            <a:endParaRPr lang="en-US" dirty="0"/>
          </a:p>
          <a:p>
            <a:pPr marL="0" indent="0">
              <a:buNone/>
            </a:pPr>
            <a:r>
              <a:rPr lang="en-US" u="sng" dirty="0"/>
              <a:t>Los dos </a:t>
            </a:r>
            <a:r>
              <a:rPr lang="en-US" u="sng" dirty="0" err="1"/>
              <a:t>tipos</a:t>
            </a:r>
            <a:r>
              <a:rPr lang="en-US" u="sng" dirty="0"/>
              <a:t> </a:t>
            </a:r>
            <a:r>
              <a:rPr lang="en-US" u="sng" dirty="0" err="1"/>
              <a:t>principales</a:t>
            </a:r>
            <a:r>
              <a:rPr lang="en-US" u="sng" dirty="0"/>
              <a:t> de </a:t>
            </a:r>
            <a:r>
              <a:rPr lang="en-US" u="sng" dirty="0" err="1"/>
              <a:t>efectos</a:t>
            </a:r>
            <a:r>
              <a:rPr lang="en-US" u="sng" dirty="0"/>
              <a:t> son:</a:t>
            </a:r>
          </a:p>
          <a:p>
            <a:r>
              <a:rPr lang="en-US" dirty="0" err="1"/>
              <a:t>Efectos</a:t>
            </a:r>
            <a:r>
              <a:rPr lang="en-US" dirty="0"/>
              <a:t> </a:t>
            </a:r>
            <a:r>
              <a:rPr lang="en-US" dirty="0" err="1"/>
              <a:t>sobre</a:t>
            </a:r>
            <a:r>
              <a:rPr lang="en-US" dirty="0"/>
              <a:t> la </a:t>
            </a:r>
            <a:r>
              <a:rPr lang="en-US" dirty="0" err="1"/>
              <a:t>salud</a:t>
            </a:r>
            <a:r>
              <a:rPr lang="en-US" dirty="0"/>
              <a:t> de la </a:t>
            </a:r>
            <a:r>
              <a:rPr lang="en-US" dirty="0" err="1"/>
              <a:t>exposición</a:t>
            </a:r>
            <a:r>
              <a:rPr lang="en-US" dirty="0"/>
              <a:t> a </a:t>
            </a:r>
            <a:r>
              <a:rPr lang="en-US" dirty="0" err="1"/>
              <a:t>sustancias</a:t>
            </a:r>
            <a:r>
              <a:rPr lang="en-US" dirty="0"/>
              <a:t> </a:t>
            </a:r>
            <a:r>
              <a:rPr lang="en-US" dirty="0" err="1"/>
              <a:t>químicas</a:t>
            </a:r>
            <a:r>
              <a:rPr lang="en-US" dirty="0"/>
              <a:t> (por </a:t>
            </a:r>
            <a:r>
              <a:rPr lang="en-US" dirty="0" err="1"/>
              <a:t>ejemplo</a:t>
            </a:r>
            <a:r>
              <a:rPr lang="en-US" dirty="0"/>
              <a:t>, el </a:t>
            </a:r>
            <a:r>
              <a:rPr lang="en-US" dirty="0" err="1"/>
              <a:t>plomo</a:t>
            </a:r>
            <a:r>
              <a:rPr lang="en-US" dirty="0"/>
              <a:t> </a:t>
            </a:r>
            <a:r>
              <a:rPr lang="en-US" dirty="0" err="1"/>
              <a:t>en</a:t>
            </a:r>
            <a:r>
              <a:rPr lang="en-US" dirty="0"/>
              <a:t> la crisis del </a:t>
            </a:r>
            <a:r>
              <a:rPr lang="en-US" dirty="0" err="1"/>
              <a:t>agua</a:t>
            </a:r>
            <a:r>
              <a:rPr lang="en-US" dirty="0"/>
              <a:t> de Flint).</a:t>
            </a:r>
          </a:p>
          <a:p>
            <a:r>
              <a:rPr lang="en-US" dirty="0" err="1"/>
              <a:t>Efectos</a:t>
            </a:r>
            <a:r>
              <a:rPr lang="en-US" dirty="0"/>
              <a:t> </a:t>
            </a:r>
            <a:r>
              <a:rPr lang="en-US" dirty="0" err="1"/>
              <a:t>sobre</a:t>
            </a:r>
            <a:r>
              <a:rPr lang="en-US" dirty="0"/>
              <a:t> la </a:t>
            </a:r>
            <a:r>
              <a:rPr lang="en-US" dirty="0" err="1"/>
              <a:t>salud</a:t>
            </a:r>
            <a:r>
              <a:rPr lang="en-US" dirty="0"/>
              <a:t> del </a:t>
            </a:r>
            <a:r>
              <a:rPr lang="en-US" dirty="0" err="1"/>
              <a:t>consumo</a:t>
            </a:r>
            <a:r>
              <a:rPr lang="en-US" dirty="0"/>
              <a:t> de </a:t>
            </a:r>
            <a:r>
              <a:rPr lang="en-US" dirty="0" err="1"/>
              <a:t>agua</a:t>
            </a:r>
            <a:r>
              <a:rPr lang="en-US" dirty="0"/>
              <a:t> con </a:t>
            </a:r>
            <a:r>
              <a:rPr lang="en-US" dirty="0" err="1"/>
              <a:t>microbios</a:t>
            </a:r>
            <a:r>
              <a:rPr lang="en-US" dirty="0"/>
              <a:t> </a:t>
            </a:r>
            <a:r>
              <a:rPr lang="en-US" dirty="0" err="1"/>
              <a:t>causantes</a:t>
            </a:r>
            <a:r>
              <a:rPr lang="en-US" dirty="0"/>
              <a:t> de </a:t>
            </a:r>
            <a:r>
              <a:rPr lang="en-US" dirty="0" err="1"/>
              <a:t>enfermedades</a:t>
            </a:r>
            <a:r>
              <a:rPr lang="en-US" dirty="0"/>
              <a:t> (por </a:t>
            </a:r>
            <a:r>
              <a:rPr lang="en-US" dirty="0" err="1"/>
              <a:t>ejemplo</a:t>
            </a:r>
            <a:r>
              <a:rPr lang="en-US" dirty="0"/>
              <a:t>, </a:t>
            </a:r>
            <a:r>
              <a:rPr lang="en-US" dirty="0" err="1"/>
              <a:t>fiebre</a:t>
            </a:r>
            <a:r>
              <a:rPr lang="en-US" dirty="0"/>
              <a:t> </a:t>
            </a:r>
            <a:r>
              <a:rPr lang="en-US" dirty="0" err="1"/>
              <a:t>tifoidea</a:t>
            </a:r>
            <a:r>
              <a:rPr lang="en-US" dirty="0"/>
              <a:t> o </a:t>
            </a:r>
            <a:r>
              <a:rPr lang="en-US" dirty="0" err="1"/>
              <a:t>cólera</a:t>
            </a:r>
            <a:r>
              <a:rPr lang="en-US" dirty="0"/>
              <a:t>).</a:t>
            </a:r>
          </a:p>
        </p:txBody>
      </p:sp>
      <p:sp>
        <p:nvSpPr>
          <p:cNvPr id="3" name="TextBox 2">
            <a:extLst>
              <a:ext uri="{FF2B5EF4-FFF2-40B4-BE49-F238E27FC236}">
                <a16:creationId xmlns:a16="http://schemas.microsoft.com/office/drawing/2014/main" id="{76D3B9CC-D727-8D47-BE79-B9ADF9EDE5E0}"/>
              </a:ext>
            </a:extLst>
          </p:cNvPr>
          <p:cNvSpPr txBox="1"/>
          <p:nvPr/>
        </p:nvSpPr>
        <p:spPr>
          <a:xfrm>
            <a:off x="228600" y="3790398"/>
            <a:ext cx="1600200" cy="861774"/>
          </a:xfrm>
          <a:prstGeom prst="rect">
            <a:avLst/>
          </a:prstGeom>
          <a:noFill/>
        </p:spPr>
        <p:txBody>
          <a:bodyPr wrap="square" rtlCol="0">
            <a:spAutoFit/>
          </a:bodyPr>
          <a:lstStyle/>
          <a:p>
            <a:r>
              <a:rPr lang="en-US" sz="1000" dirty="0"/>
              <a:t>Mark Dixon from Pittsburgh, PA, CC BY 2.0 &lt;https://</a:t>
            </a:r>
            <a:r>
              <a:rPr lang="en-US" sz="1000" dirty="0" err="1"/>
              <a:t>creativecommons.org</a:t>
            </a:r>
            <a:r>
              <a:rPr lang="en-US" sz="1000" dirty="0"/>
              <a:t>/licenses/by/2.0&gt;, </a:t>
            </a:r>
          </a:p>
          <a:p>
            <a:r>
              <a:rPr lang="en-US" sz="1000" dirty="0"/>
              <a:t>via Wikimedia Commons</a:t>
            </a:r>
          </a:p>
        </p:txBody>
      </p:sp>
      <p:pic>
        <p:nvPicPr>
          <p:cNvPr id="7" name="Picture 6">
            <a:extLst>
              <a:ext uri="{FF2B5EF4-FFF2-40B4-BE49-F238E27FC236}">
                <a16:creationId xmlns:a16="http://schemas.microsoft.com/office/drawing/2014/main" id="{8BAB7DC4-50D8-EB4D-A8E0-A50EEFAD39D2}"/>
              </a:ext>
            </a:extLst>
          </p:cNvPr>
          <p:cNvPicPr>
            <a:picLocks noChangeAspect="1"/>
          </p:cNvPicPr>
          <p:nvPr/>
        </p:nvPicPr>
        <p:blipFill>
          <a:blip r:embed="rId3"/>
          <a:stretch>
            <a:fillRect/>
          </a:stretch>
        </p:blipFill>
        <p:spPr>
          <a:xfrm>
            <a:off x="355600" y="1577085"/>
            <a:ext cx="3318933" cy="2213313"/>
          </a:xfrm>
          <a:prstGeom prst="rect">
            <a:avLst/>
          </a:prstGeom>
          <a:solidFill>
            <a:schemeClr val="accent4">
              <a:lumMod val="20000"/>
              <a:lumOff val="80000"/>
            </a:schemeClr>
          </a:solidFill>
          <a:ln w="19050">
            <a:solidFill>
              <a:schemeClr val="tx1"/>
            </a:solidFill>
          </a:ln>
        </p:spPr>
      </p:pic>
      <p:sp>
        <p:nvSpPr>
          <p:cNvPr id="8" name="TextBox 7">
            <a:extLst>
              <a:ext uri="{FF2B5EF4-FFF2-40B4-BE49-F238E27FC236}">
                <a16:creationId xmlns:a16="http://schemas.microsoft.com/office/drawing/2014/main" id="{CEC146A0-918C-DE44-B1DA-3C01B310D785}"/>
              </a:ext>
            </a:extLst>
          </p:cNvPr>
          <p:cNvSpPr txBox="1"/>
          <p:nvPr/>
        </p:nvSpPr>
        <p:spPr>
          <a:xfrm>
            <a:off x="1828800" y="6336384"/>
            <a:ext cx="3558988" cy="400110"/>
          </a:xfrm>
          <a:prstGeom prst="rect">
            <a:avLst/>
          </a:prstGeom>
          <a:noFill/>
        </p:spPr>
        <p:txBody>
          <a:bodyPr wrap="none" rtlCol="0">
            <a:spAutoFit/>
          </a:bodyPr>
          <a:lstStyle/>
          <a:p>
            <a:r>
              <a:rPr lang="en-US" sz="1000" dirty="0"/>
              <a:t>Sanatory Committee, under the sanction of the Medical Counsel,</a:t>
            </a:r>
          </a:p>
          <a:p>
            <a:r>
              <a:rPr lang="en-US" sz="1000" dirty="0"/>
              <a:t> in New York City, Public domain, via Wikimedia Commons</a:t>
            </a:r>
          </a:p>
        </p:txBody>
      </p:sp>
      <p:pic>
        <p:nvPicPr>
          <p:cNvPr id="9" name="Picture 8">
            <a:extLst>
              <a:ext uri="{FF2B5EF4-FFF2-40B4-BE49-F238E27FC236}">
                <a16:creationId xmlns:a16="http://schemas.microsoft.com/office/drawing/2014/main" id="{F3C1F089-CA11-FA40-BE2E-0C20BC74D4C8}"/>
              </a:ext>
            </a:extLst>
          </p:cNvPr>
          <p:cNvPicPr>
            <a:picLocks noChangeAspect="1"/>
          </p:cNvPicPr>
          <p:nvPr/>
        </p:nvPicPr>
        <p:blipFill>
          <a:blip r:embed="rId4"/>
          <a:stretch>
            <a:fillRect/>
          </a:stretch>
        </p:blipFill>
        <p:spPr>
          <a:xfrm>
            <a:off x="1928283" y="3989175"/>
            <a:ext cx="3459505" cy="2347209"/>
          </a:xfrm>
          <a:prstGeom prst="rect">
            <a:avLst/>
          </a:prstGeom>
          <a:solidFill>
            <a:schemeClr val="accent4">
              <a:lumMod val="20000"/>
              <a:lumOff val="80000"/>
            </a:schemeClr>
          </a:solidFill>
          <a:ln w="19050">
            <a:solidFill>
              <a:schemeClr val="tx1"/>
            </a:solidFill>
          </a:ln>
        </p:spPr>
      </p:pic>
      <p:sp>
        <p:nvSpPr>
          <p:cNvPr id="10" name="TextBox 9">
            <a:extLst>
              <a:ext uri="{FF2B5EF4-FFF2-40B4-BE49-F238E27FC236}">
                <a16:creationId xmlns:a16="http://schemas.microsoft.com/office/drawing/2014/main" id="{F5A31E48-FF3E-4A43-97B0-C8FF27CBE0D8}"/>
              </a:ext>
            </a:extLst>
          </p:cNvPr>
          <p:cNvSpPr txBox="1"/>
          <p:nvPr/>
        </p:nvSpPr>
        <p:spPr>
          <a:xfrm>
            <a:off x="6131554" y="6165502"/>
            <a:ext cx="5660396" cy="646331"/>
          </a:xfrm>
          <a:prstGeom prst="rect">
            <a:avLst/>
          </a:prstGeom>
          <a:noFill/>
        </p:spPr>
        <p:txBody>
          <a:bodyPr wrap="none" rtlCol="0">
            <a:spAutoFit/>
          </a:bodyPr>
          <a:lstStyle/>
          <a:p>
            <a:r>
              <a:rPr lang="en-US" dirty="0"/>
              <a:t>Fuente:</a:t>
            </a:r>
          </a:p>
          <a:p>
            <a:r>
              <a:rPr lang="en-US" dirty="0"/>
              <a:t> https://</a:t>
            </a:r>
            <a:r>
              <a:rPr lang="en-US" dirty="0" err="1"/>
              <a:t>www.epa.gov</a:t>
            </a:r>
            <a:r>
              <a:rPr lang="en-US" dirty="0"/>
              <a:t>/report-environment/drinking-water</a:t>
            </a:r>
          </a:p>
        </p:txBody>
      </p:sp>
    </p:spTree>
    <p:extLst>
      <p:ext uri="{BB962C8B-B14F-4D97-AF65-F5344CB8AC3E}">
        <p14:creationId xmlns:p14="http://schemas.microsoft.com/office/powerpoint/2010/main" val="76511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err="1"/>
              <a:t>Microbios</a:t>
            </a:r>
            <a:r>
              <a:rPr lang="en-US" b="1" dirty="0"/>
              <a:t> </a:t>
            </a:r>
            <a:r>
              <a:rPr lang="en-US" b="1" dirty="0" err="1"/>
              <a:t>patógenos</a:t>
            </a:r>
            <a:r>
              <a:rPr lang="en-US" b="1" dirty="0"/>
              <a:t> </a:t>
            </a:r>
            <a:r>
              <a:rPr lang="en-US" b="1" dirty="0" err="1"/>
              <a:t>en</a:t>
            </a:r>
            <a:r>
              <a:rPr lang="en-US" b="1" dirty="0"/>
              <a:t> el </a:t>
            </a:r>
            <a:r>
              <a:rPr lang="en-US" b="1" dirty="0" err="1"/>
              <a:t>agua</a:t>
            </a:r>
            <a:r>
              <a:rPr lang="en-US" b="1" dirty="0"/>
              <a:t> potable</a:t>
            </a:r>
          </a:p>
        </p:txBody>
      </p:sp>
      <p:sp>
        <p:nvSpPr>
          <p:cNvPr id="2" name="Content Placeholder 1">
            <a:extLst>
              <a:ext uri="{FF2B5EF4-FFF2-40B4-BE49-F238E27FC236}">
                <a16:creationId xmlns:a16="http://schemas.microsoft.com/office/drawing/2014/main" id="{FA389DD3-3788-B948-BEB1-8D996B525506}"/>
              </a:ext>
            </a:extLst>
          </p:cNvPr>
          <p:cNvSpPr>
            <a:spLocks noGrp="1"/>
          </p:cNvSpPr>
          <p:nvPr>
            <p:ph idx="1"/>
          </p:nvPr>
        </p:nvSpPr>
        <p:spPr>
          <a:xfrm>
            <a:off x="1219971" y="1914009"/>
            <a:ext cx="10515600" cy="4351338"/>
          </a:xfrm>
        </p:spPr>
        <p:txBody>
          <a:bodyPr/>
          <a:lstStyle/>
          <a:p>
            <a:r>
              <a:rPr lang="en-US" dirty="0" err="1"/>
              <a:t>En</a:t>
            </a:r>
            <a:r>
              <a:rPr lang="en-US" dirty="0"/>
              <a:t> </a:t>
            </a:r>
            <a:r>
              <a:rPr lang="en-US" dirty="0" err="1"/>
              <a:t>esta</a:t>
            </a:r>
            <a:r>
              <a:rPr lang="en-US" dirty="0"/>
              <a:t> </a:t>
            </a:r>
            <a:r>
              <a:rPr lang="en-US" dirty="0" err="1"/>
              <a:t>actividad</a:t>
            </a:r>
            <a:r>
              <a:rPr lang="en-US" dirty="0"/>
              <a:t>, </a:t>
            </a:r>
            <a:r>
              <a:rPr lang="en-US" dirty="0" err="1"/>
              <a:t>te</a:t>
            </a:r>
            <a:r>
              <a:rPr lang="en-US" dirty="0"/>
              <a:t> </a:t>
            </a:r>
            <a:r>
              <a:rPr lang="en-US" dirty="0" err="1"/>
              <a:t>convertirás</a:t>
            </a:r>
            <a:r>
              <a:rPr lang="en-US" dirty="0"/>
              <a:t> </a:t>
            </a:r>
            <a:r>
              <a:rPr lang="en-US" dirty="0" err="1"/>
              <a:t>en</a:t>
            </a:r>
            <a:r>
              <a:rPr lang="en-US" dirty="0"/>
              <a:t> un </a:t>
            </a:r>
            <a:r>
              <a:rPr lang="en-US" dirty="0" err="1"/>
              <a:t>experto</a:t>
            </a:r>
            <a:r>
              <a:rPr lang="en-US" dirty="0"/>
              <a:t> </a:t>
            </a:r>
            <a:r>
              <a:rPr lang="en-US" dirty="0" err="1"/>
              <a:t>en</a:t>
            </a:r>
            <a:r>
              <a:rPr lang="en-US" dirty="0"/>
              <a:t> un </a:t>
            </a:r>
            <a:r>
              <a:rPr lang="en-US" dirty="0" err="1"/>
              <a:t>determinado</a:t>
            </a:r>
            <a:r>
              <a:rPr lang="en-US" dirty="0"/>
              <a:t> </a:t>
            </a:r>
            <a:r>
              <a:rPr lang="en-US" dirty="0" err="1"/>
              <a:t>microbio</a:t>
            </a:r>
            <a:r>
              <a:rPr lang="en-US" dirty="0"/>
              <a:t> </a:t>
            </a:r>
            <a:r>
              <a:rPr lang="en-US" dirty="0" err="1"/>
              <a:t>causante</a:t>
            </a:r>
            <a:r>
              <a:rPr lang="en-US" dirty="0"/>
              <a:t> de </a:t>
            </a:r>
            <a:r>
              <a:rPr lang="en-US" dirty="0" err="1"/>
              <a:t>enfermedades</a:t>
            </a:r>
            <a:r>
              <a:rPr lang="en-US" dirty="0"/>
              <a:t> que </a:t>
            </a:r>
            <a:r>
              <a:rPr lang="en-US" dirty="0" err="1"/>
              <a:t>puede</a:t>
            </a:r>
            <a:r>
              <a:rPr lang="en-US" dirty="0"/>
              <a:t> </a:t>
            </a:r>
            <a:r>
              <a:rPr lang="en-US" dirty="0" err="1"/>
              <a:t>encontrarse</a:t>
            </a:r>
            <a:r>
              <a:rPr lang="en-US" dirty="0"/>
              <a:t> </a:t>
            </a:r>
            <a:r>
              <a:rPr lang="en-US" dirty="0" err="1"/>
              <a:t>en</a:t>
            </a:r>
            <a:r>
              <a:rPr lang="en-US" dirty="0"/>
              <a:t> el </a:t>
            </a:r>
            <a:r>
              <a:rPr lang="en-US" dirty="0" err="1"/>
              <a:t>agua</a:t>
            </a:r>
            <a:r>
              <a:rPr lang="en-US" dirty="0"/>
              <a:t> potable. </a:t>
            </a:r>
          </a:p>
          <a:p>
            <a:endParaRPr lang="en-US" dirty="0"/>
          </a:p>
          <a:p>
            <a:r>
              <a:rPr lang="en-US" dirty="0" err="1"/>
              <a:t>Leerás</a:t>
            </a:r>
            <a:r>
              <a:rPr lang="en-US" dirty="0"/>
              <a:t> un </a:t>
            </a:r>
            <a:r>
              <a:rPr lang="en-US" dirty="0" err="1"/>
              <a:t>resumen</a:t>
            </a:r>
            <a:r>
              <a:rPr lang="en-US" dirty="0"/>
              <a:t> </a:t>
            </a:r>
            <a:r>
              <a:rPr lang="en-US" dirty="0" err="1"/>
              <a:t>sobre</a:t>
            </a:r>
            <a:r>
              <a:rPr lang="en-US" dirty="0"/>
              <a:t> el </a:t>
            </a:r>
            <a:r>
              <a:rPr lang="en-US" dirty="0" err="1"/>
              <a:t>microbio</a:t>
            </a:r>
            <a:r>
              <a:rPr lang="en-US" dirty="0"/>
              <a:t> y, a </a:t>
            </a:r>
            <a:r>
              <a:rPr lang="en-US" dirty="0" err="1"/>
              <a:t>continuación</a:t>
            </a:r>
            <a:r>
              <a:rPr lang="en-US" dirty="0"/>
              <a:t>, </a:t>
            </a:r>
            <a:r>
              <a:rPr lang="en-US" dirty="0" err="1"/>
              <a:t>crearás</a:t>
            </a:r>
            <a:r>
              <a:rPr lang="en-US" dirty="0"/>
              <a:t> un </a:t>
            </a:r>
            <a:r>
              <a:rPr lang="en-US" dirty="0" err="1"/>
              <a:t>póster</a:t>
            </a:r>
            <a:r>
              <a:rPr lang="en-US" dirty="0"/>
              <a:t> para </a:t>
            </a:r>
            <a:r>
              <a:rPr lang="en-US" dirty="0" err="1"/>
              <a:t>compartir</a:t>
            </a:r>
            <a:r>
              <a:rPr lang="en-US" dirty="0"/>
              <a:t> con el resto de la </a:t>
            </a:r>
            <a:r>
              <a:rPr lang="en-US" dirty="0" err="1"/>
              <a:t>clase</a:t>
            </a:r>
            <a:r>
              <a:rPr lang="en-US" dirty="0"/>
              <a:t> </a:t>
            </a:r>
            <a:r>
              <a:rPr lang="en-US" dirty="0" err="1"/>
              <a:t>datos</a:t>
            </a:r>
            <a:r>
              <a:rPr lang="en-US" dirty="0"/>
              <a:t> clave </a:t>
            </a:r>
            <a:r>
              <a:rPr lang="en-US" dirty="0" err="1"/>
              <a:t>sobre</a:t>
            </a:r>
            <a:r>
              <a:rPr lang="en-US" dirty="0"/>
              <a:t> </a:t>
            </a:r>
            <a:r>
              <a:rPr lang="en-US" dirty="0" err="1"/>
              <a:t>tu</a:t>
            </a:r>
            <a:r>
              <a:rPr lang="en-US" dirty="0"/>
              <a:t> </a:t>
            </a:r>
            <a:r>
              <a:rPr lang="en-US" dirty="0" err="1"/>
              <a:t>microbio</a:t>
            </a:r>
            <a:r>
              <a:rPr lang="en-US" dirty="0"/>
              <a:t>.</a:t>
            </a:r>
          </a:p>
        </p:txBody>
      </p:sp>
    </p:spTree>
    <p:extLst>
      <p:ext uri="{BB962C8B-B14F-4D97-AF65-F5344CB8AC3E}">
        <p14:creationId xmlns:p14="http://schemas.microsoft.com/office/powerpoint/2010/main" val="54998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err="1"/>
              <a:t>Microbios</a:t>
            </a:r>
            <a:r>
              <a:rPr lang="en-US" b="1" dirty="0"/>
              <a:t> </a:t>
            </a:r>
            <a:r>
              <a:rPr lang="en-US" b="1" dirty="0" err="1"/>
              <a:t>patógenos</a:t>
            </a:r>
            <a:r>
              <a:rPr lang="en-US" b="1" dirty="0"/>
              <a:t> </a:t>
            </a:r>
            <a:r>
              <a:rPr lang="en-US" b="1" dirty="0" err="1"/>
              <a:t>en</a:t>
            </a:r>
            <a:r>
              <a:rPr lang="en-US" b="1" dirty="0"/>
              <a:t> el </a:t>
            </a:r>
            <a:r>
              <a:rPr lang="en-US" b="1" dirty="0" err="1"/>
              <a:t>agua</a:t>
            </a:r>
            <a:r>
              <a:rPr lang="en-US" b="1" dirty="0"/>
              <a:t> potable</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Autofit/>
          </a:bodyPr>
          <a:lstStyle/>
          <a:p>
            <a:r>
              <a:rPr lang="es-AR" sz="2400" u="sng" dirty="0">
                <a:effectLst/>
                <a:ea typeface="Times New Roman" panose="02020603050405020304" pitchFamily="18" charset="0"/>
              </a:rPr>
              <a:t>Qué debe incluir su cartel:</a:t>
            </a:r>
            <a:endParaRPr lang="es-AR" sz="2400" dirty="0">
              <a:effectLst/>
              <a:ea typeface="Times New Roman" panose="02020603050405020304" pitchFamily="18" charset="0"/>
            </a:endParaRPr>
          </a:p>
          <a:p>
            <a:pPr marL="342900" lvl="0" indent="-342900">
              <a:buFont typeface="Arial" panose="020B0604020202020204" pitchFamily="34" charset="0"/>
              <a:buChar char="•"/>
              <a:tabLst>
                <a:tab pos="457200" algn="l"/>
              </a:tabLst>
            </a:pPr>
            <a:r>
              <a:rPr lang="en-US" sz="2400" dirty="0" err="1">
                <a:effectLst/>
                <a:ea typeface="Times New Roman" panose="02020603050405020304" pitchFamily="18" charset="0"/>
                <a:cs typeface="Times New Roman" panose="02020603050405020304" pitchFamily="18" charset="0"/>
              </a:rPr>
              <a:t>Nombre</a:t>
            </a:r>
            <a:r>
              <a:rPr lang="en-US" sz="2400" dirty="0">
                <a:effectLst/>
                <a:ea typeface="Times New Roman" panose="02020603050405020304" pitchFamily="18" charset="0"/>
                <a:cs typeface="Times New Roman" panose="02020603050405020304" pitchFamily="18" charset="0"/>
              </a:rPr>
              <a:t> de la </a:t>
            </a:r>
            <a:r>
              <a:rPr lang="en-US" sz="2400" dirty="0" err="1">
                <a:effectLst/>
                <a:ea typeface="Times New Roman" panose="02020603050405020304" pitchFamily="18" charset="0"/>
                <a:cs typeface="Times New Roman" panose="02020603050405020304" pitchFamily="18" charset="0"/>
              </a:rPr>
              <a:t>enfermedad</a:t>
            </a:r>
            <a:endParaRPr lang="es-AR" sz="2400" dirty="0">
              <a:effectLs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Nombre de la bacteria o virus que causa la enfermedad (a veces es el mismo que el nombre de la enfermedad)</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Imagen o diagrama del organismo patógeno </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Síntomas de la enfermedad / duración de la enfermedad</a:t>
            </a:r>
          </a:p>
          <a:p>
            <a:pPr marL="342900" lvl="0" indent="-342900">
              <a:buFont typeface="Arial" panose="020B0604020202020204" pitchFamily="34" charset="0"/>
              <a:buChar char="•"/>
              <a:tabLst>
                <a:tab pos="457200" algn="l"/>
              </a:tabLst>
            </a:pPr>
            <a:r>
              <a:rPr lang="en-US" sz="2400" dirty="0">
                <a:effectLst/>
                <a:ea typeface="Times New Roman" panose="02020603050405020304" pitchFamily="18" charset="0"/>
                <a:cs typeface="Times New Roman" panose="02020603050405020304" pitchFamily="18" charset="0"/>
              </a:rPr>
              <a:t>Modo de </a:t>
            </a:r>
            <a:r>
              <a:rPr lang="en-US" sz="2400" dirty="0" err="1">
                <a:effectLst/>
                <a:ea typeface="Times New Roman" panose="02020603050405020304" pitchFamily="18" charset="0"/>
                <a:cs typeface="Times New Roman" panose="02020603050405020304" pitchFamily="18" charset="0"/>
              </a:rPr>
              <a:t>transmisión</a:t>
            </a:r>
            <a:endParaRPr lang="es-AR" sz="2400" dirty="0">
              <a:effectLs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Prevalencia en el mundo/brotes recientes</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Cómo puede eliminarse del suministro de agua</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Cualquier otro dato que quieras incluir. </a:t>
            </a:r>
            <a:r>
              <a:rPr lang="en-US" sz="2400" dirty="0">
                <a:effectLst/>
                <a:ea typeface="Times New Roman" panose="02020603050405020304" pitchFamily="18" charset="0"/>
                <a:cs typeface="Times New Roman" panose="02020603050405020304" pitchFamily="18" charset="0"/>
              </a:rPr>
              <a:t>¡</a:t>
            </a:r>
            <a:r>
              <a:rPr lang="en-US" sz="2400" dirty="0" err="1">
                <a:effectLst/>
                <a:ea typeface="Times New Roman" panose="02020603050405020304" pitchFamily="18" charset="0"/>
                <a:cs typeface="Times New Roman" panose="02020603050405020304" pitchFamily="18" charset="0"/>
              </a:rPr>
              <a:t>Sé</a:t>
            </a:r>
            <a:r>
              <a:rPr lang="en-US" sz="2400" dirty="0">
                <a:effectLst/>
                <a:ea typeface="Times New Roman" panose="02020603050405020304" pitchFamily="18" charset="0"/>
                <a:cs typeface="Times New Roman" panose="02020603050405020304" pitchFamily="18" charset="0"/>
              </a:rPr>
              <a:t> </a:t>
            </a:r>
            <a:r>
              <a:rPr lang="en-US" sz="2400" dirty="0" err="1">
                <a:effectLst/>
                <a:ea typeface="Times New Roman" panose="02020603050405020304" pitchFamily="18" charset="0"/>
                <a:cs typeface="Times New Roman" panose="02020603050405020304" pitchFamily="18" charset="0"/>
              </a:rPr>
              <a:t>creativo</a:t>
            </a:r>
            <a:r>
              <a:rPr lang="en-US" sz="2400" dirty="0">
                <a:effectLst/>
                <a:ea typeface="Times New Roman" panose="02020603050405020304" pitchFamily="18" charset="0"/>
                <a:cs typeface="Times New Roman" panose="02020603050405020304" pitchFamily="18" charset="0"/>
              </a:rPr>
              <a:t>! </a:t>
            </a:r>
            <a:endParaRPr lang="es-AR" sz="24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23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284018" y="140276"/>
            <a:ext cx="10515600" cy="1325563"/>
          </a:xfrm>
        </p:spPr>
        <p:txBody>
          <a:bodyPr/>
          <a:lstStyle/>
          <a:p>
            <a:r>
              <a:rPr lang="en-US" b="1" dirty="0" err="1"/>
              <a:t>Microbios</a:t>
            </a:r>
            <a:r>
              <a:rPr lang="en-US" b="1" dirty="0"/>
              <a:t> </a:t>
            </a:r>
            <a:r>
              <a:rPr lang="en-US" b="1" dirty="0" err="1"/>
              <a:t>patógenos</a:t>
            </a:r>
            <a:r>
              <a:rPr lang="en-US" b="1" dirty="0"/>
              <a:t> </a:t>
            </a:r>
            <a:r>
              <a:rPr lang="en-US" b="1" dirty="0" err="1"/>
              <a:t>en</a:t>
            </a:r>
            <a:r>
              <a:rPr lang="en-US" b="1" dirty="0"/>
              <a:t> el </a:t>
            </a:r>
            <a:r>
              <a:rPr lang="en-US" b="1" dirty="0" err="1"/>
              <a:t>agua</a:t>
            </a:r>
            <a:r>
              <a:rPr lang="en-US" b="1" dirty="0"/>
              <a:t> potable</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a:t>¡Los </a:t>
            </a:r>
            <a:r>
              <a:rPr lang="en-US" u="sng" dirty="0" err="1"/>
              <a:t>microbios</a:t>
            </a:r>
            <a:r>
              <a:rPr lang="en-US" u="sng" dirty="0"/>
              <a:t>/</a:t>
            </a:r>
            <a:r>
              <a:rPr lang="en-US" u="sng" dirty="0" err="1"/>
              <a:t>enfermedades</a:t>
            </a:r>
            <a:r>
              <a:rPr lang="en-US" u="sng" dirty="0"/>
              <a:t> para </a:t>
            </a:r>
            <a:r>
              <a:rPr lang="en-US" u="sng" dirty="0" err="1"/>
              <a:t>elegir</a:t>
            </a:r>
            <a:r>
              <a:rPr lang="en-US" u="sng" dirty="0"/>
              <a:t>!</a:t>
            </a:r>
          </a:p>
          <a:p>
            <a:pPr marL="514350" indent="-514350">
              <a:buFont typeface="+mj-lt"/>
              <a:buAutoNum type="arabicPeriod"/>
            </a:pPr>
            <a:r>
              <a:rPr lang="en-US" dirty="0"/>
              <a:t>Campylobacter</a:t>
            </a:r>
          </a:p>
          <a:p>
            <a:pPr marL="514350" indent="-514350">
              <a:buFont typeface="+mj-lt"/>
              <a:buAutoNum type="arabicPeriod"/>
            </a:pPr>
            <a:r>
              <a:rPr lang="en-US" dirty="0"/>
              <a:t>Cryptosporidium</a:t>
            </a:r>
          </a:p>
          <a:p>
            <a:pPr marL="514350" indent="-514350">
              <a:buFont typeface="+mj-lt"/>
              <a:buAutoNum type="arabicPeriod"/>
            </a:pPr>
            <a:r>
              <a:rPr lang="en-US" dirty="0"/>
              <a:t>E. coli</a:t>
            </a:r>
          </a:p>
          <a:p>
            <a:pPr marL="514350" indent="-514350">
              <a:buFont typeface="+mj-lt"/>
              <a:buAutoNum type="arabicPeriod"/>
            </a:pPr>
            <a:r>
              <a:rPr lang="en-US" dirty="0"/>
              <a:t>Giardia</a:t>
            </a:r>
          </a:p>
          <a:p>
            <a:pPr marL="514350" indent="-514350">
              <a:buFont typeface="+mj-lt"/>
              <a:buAutoNum type="arabicPeriod"/>
            </a:pPr>
            <a:r>
              <a:rPr lang="en-US" dirty="0"/>
              <a:t>Hepatitis A</a:t>
            </a:r>
          </a:p>
          <a:p>
            <a:pPr marL="514350" indent="-514350">
              <a:buFont typeface="+mj-lt"/>
              <a:buAutoNum type="arabicPeriod"/>
            </a:pPr>
            <a:r>
              <a:rPr lang="en-US" dirty="0"/>
              <a:t>Shigella</a:t>
            </a:r>
          </a:p>
        </p:txBody>
      </p:sp>
    </p:spTree>
    <p:extLst>
      <p:ext uri="{BB962C8B-B14F-4D97-AF65-F5344CB8AC3E}">
        <p14:creationId xmlns:p14="http://schemas.microsoft.com/office/powerpoint/2010/main" val="40772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err="1"/>
              <a:t>Microbios</a:t>
            </a:r>
            <a:r>
              <a:rPr lang="en-US" b="1" dirty="0"/>
              <a:t> </a:t>
            </a:r>
            <a:r>
              <a:rPr lang="en-US" b="1" dirty="0" err="1"/>
              <a:t>patógenos</a:t>
            </a:r>
            <a:r>
              <a:rPr lang="en-US" b="1" dirty="0"/>
              <a:t> </a:t>
            </a:r>
            <a:r>
              <a:rPr lang="en-US" b="1" dirty="0" err="1"/>
              <a:t>en</a:t>
            </a:r>
            <a:r>
              <a:rPr lang="en-US" b="1" dirty="0"/>
              <a:t> el </a:t>
            </a:r>
            <a:r>
              <a:rPr lang="en-US" b="1" dirty="0" err="1"/>
              <a:t>agua</a:t>
            </a:r>
            <a:r>
              <a:rPr lang="en-US" b="1" dirty="0"/>
              <a:t> potable</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Autofit/>
          </a:bodyPr>
          <a:lstStyle/>
          <a:p>
            <a:r>
              <a:rPr lang="es-AR" sz="2400" u="sng" dirty="0">
                <a:effectLst/>
                <a:ea typeface="Times New Roman" panose="02020603050405020304" pitchFamily="18" charset="0"/>
              </a:rPr>
              <a:t>Qué debe incluir su cartel:</a:t>
            </a:r>
            <a:endParaRPr lang="es-AR" sz="2400" dirty="0">
              <a:effectLst/>
              <a:ea typeface="Times New Roman" panose="02020603050405020304" pitchFamily="18" charset="0"/>
            </a:endParaRPr>
          </a:p>
          <a:p>
            <a:pPr marL="342900" lvl="0" indent="-342900">
              <a:buFont typeface="Arial" panose="020B0604020202020204" pitchFamily="34" charset="0"/>
              <a:buChar char="•"/>
              <a:tabLst>
                <a:tab pos="457200" algn="l"/>
              </a:tabLst>
            </a:pPr>
            <a:r>
              <a:rPr lang="en-US" sz="2400" dirty="0" err="1">
                <a:effectLst/>
                <a:ea typeface="Times New Roman" panose="02020603050405020304" pitchFamily="18" charset="0"/>
                <a:cs typeface="Times New Roman" panose="02020603050405020304" pitchFamily="18" charset="0"/>
              </a:rPr>
              <a:t>Nombre</a:t>
            </a:r>
            <a:r>
              <a:rPr lang="en-US" sz="2400" dirty="0">
                <a:effectLst/>
                <a:ea typeface="Times New Roman" panose="02020603050405020304" pitchFamily="18" charset="0"/>
                <a:cs typeface="Times New Roman" panose="02020603050405020304" pitchFamily="18" charset="0"/>
              </a:rPr>
              <a:t> de la </a:t>
            </a:r>
            <a:r>
              <a:rPr lang="en-US" sz="2400" dirty="0" err="1">
                <a:effectLst/>
                <a:ea typeface="Times New Roman" panose="02020603050405020304" pitchFamily="18" charset="0"/>
                <a:cs typeface="Times New Roman" panose="02020603050405020304" pitchFamily="18" charset="0"/>
              </a:rPr>
              <a:t>enfermedad</a:t>
            </a:r>
            <a:endParaRPr lang="es-AR" sz="2400" dirty="0">
              <a:effectLs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Nombre de la bacteria o virus que causa la enfermedad (a veces es el mismo que el nombre de la enfermedad)</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Imagen o diagrama del organismo patógeno </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Síntomas de la enfermedad / duración de la enfermedad</a:t>
            </a:r>
          </a:p>
          <a:p>
            <a:pPr marL="342900" lvl="0" indent="-342900">
              <a:buFont typeface="Arial" panose="020B0604020202020204" pitchFamily="34" charset="0"/>
              <a:buChar char="•"/>
              <a:tabLst>
                <a:tab pos="457200" algn="l"/>
              </a:tabLst>
            </a:pPr>
            <a:r>
              <a:rPr lang="en-US" sz="2400" dirty="0">
                <a:effectLst/>
                <a:ea typeface="Times New Roman" panose="02020603050405020304" pitchFamily="18" charset="0"/>
                <a:cs typeface="Times New Roman" panose="02020603050405020304" pitchFamily="18" charset="0"/>
              </a:rPr>
              <a:t>Modo de </a:t>
            </a:r>
            <a:r>
              <a:rPr lang="en-US" sz="2400" dirty="0" err="1">
                <a:effectLst/>
                <a:ea typeface="Times New Roman" panose="02020603050405020304" pitchFamily="18" charset="0"/>
                <a:cs typeface="Times New Roman" panose="02020603050405020304" pitchFamily="18" charset="0"/>
              </a:rPr>
              <a:t>transmisión</a:t>
            </a:r>
            <a:endParaRPr lang="es-AR" sz="2400" dirty="0">
              <a:effectLst/>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Prevalencia en el mundo/brotes recientes</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Cómo puede eliminarse del suministro de agua</a:t>
            </a:r>
          </a:p>
          <a:p>
            <a:pPr marL="342900" lvl="0" indent="-342900">
              <a:buFont typeface="Arial" panose="020B0604020202020204" pitchFamily="34" charset="0"/>
              <a:buChar char="•"/>
              <a:tabLst>
                <a:tab pos="457200" algn="l"/>
              </a:tabLst>
            </a:pPr>
            <a:r>
              <a:rPr lang="es-AR" sz="2400" dirty="0">
                <a:effectLst/>
                <a:ea typeface="Times New Roman" panose="02020603050405020304" pitchFamily="18" charset="0"/>
                <a:cs typeface="Times New Roman" panose="02020603050405020304" pitchFamily="18" charset="0"/>
              </a:rPr>
              <a:t>Cualquier otro dato que quieras incluir. </a:t>
            </a:r>
            <a:r>
              <a:rPr lang="en-US" sz="2400" dirty="0">
                <a:effectLst/>
                <a:ea typeface="Times New Roman" panose="02020603050405020304" pitchFamily="18" charset="0"/>
                <a:cs typeface="Times New Roman" panose="02020603050405020304" pitchFamily="18" charset="0"/>
              </a:rPr>
              <a:t>¡</a:t>
            </a:r>
            <a:r>
              <a:rPr lang="en-US" sz="2400" dirty="0" err="1">
                <a:effectLst/>
                <a:ea typeface="Times New Roman" panose="02020603050405020304" pitchFamily="18" charset="0"/>
                <a:cs typeface="Times New Roman" panose="02020603050405020304" pitchFamily="18" charset="0"/>
              </a:rPr>
              <a:t>Sé</a:t>
            </a:r>
            <a:r>
              <a:rPr lang="en-US" sz="2400" dirty="0">
                <a:effectLst/>
                <a:ea typeface="Times New Roman" panose="02020603050405020304" pitchFamily="18" charset="0"/>
                <a:cs typeface="Times New Roman" panose="02020603050405020304" pitchFamily="18" charset="0"/>
              </a:rPr>
              <a:t> </a:t>
            </a:r>
            <a:r>
              <a:rPr lang="en-US" sz="2400" dirty="0" err="1">
                <a:effectLst/>
                <a:ea typeface="Times New Roman" panose="02020603050405020304" pitchFamily="18" charset="0"/>
                <a:cs typeface="Times New Roman" panose="02020603050405020304" pitchFamily="18" charset="0"/>
              </a:rPr>
              <a:t>creativo</a:t>
            </a:r>
            <a:r>
              <a:rPr lang="en-US" sz="2400" dirty="0">
                <a:effectLst/>
                <a:ea typeface="Times New Roman" panose="02020603050405020304" pitchFamily="18" charset="0"/>
                <a:cs typeface="Times New Roman" panose="02020603050405020304" pitchFamily="18" charset="0"/>
              </a:rPr>
              <a:t>! </a:t>
            </a:r>
            <a:endParaRPr lang="es-AR" sz="2400" dirty="0">
              <a:effectLst/>
              <a:ea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B71C1AAA-B510-FC48-A9C9-13B9B93C0AA3}"/>
              </a:ext>
            </a:extLst>
          </p:cNvPr>
          <p:cNvSpPr txBox="1"/>
          <p:nvPr/>
        </p:nvSpPr>
        <p:spPr>
          <a:xfrm>
            <a:off x="8693728" y="3328033"/>
            <a:ext cx="3215774" cy="2677656"/>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2400" b="1" dirty="0" err="1"/>
              <a:t>Dispondrás</a:t>
            </a:r>
            <a:r>
              <a:rPr lang="en-US" sz="2400" b="1" dirty="0"/>
              <a:t> de </a:t>
            </a:r>
            <a:r>
              <a:rPr lang="en-US" sz="2400" b="1" dirty="0" err="1"/>
              <a:t>unos</a:t>
            </a:r>
            <a:r>
              <a:rPr lang="en-US" sz="2400" b="1" dirty="0"/>
              <a:t> 40 </a:t>
            </a:r>
            <a:r>
              <a:rPr lang="en-US" sz="2400" b="1" dirty="0" err="1"/>
              <a:t>minutos</a:t>
            </a:r>
            <a:r>
              <a:rPr lang="en-US" sz="2400" b="1" dirty="0"/>
              <a:t> para leer </a:t>
            </a:r>
            <a:r>
              <a:rPr lang="en-US" sz="2400" b="1" dirty="0" err="1"/>
              <a:t>tu</a:t>
            </a:r>
            <a:r>
              <a:rPr lang="en-US" sz="2400" b="1" dirty="0"/>
              <a:t> </a:t>
            </a:r>
            <a:r>
              <a:rPr lang="en-US" sz="2400" b="1" dirty="0" err="1"/>
              <a:t>ficha</a:t>
            </a:r>
            <a:r>
              <a:rPr lang="en-US" sz="2400" b="1" dirty="0"/>
              <a:t> y </a:t>
            </a:r>
            <a:r>
              <a:rPr lang="en-US" sz="2400" b="1" dirty="0" err="1"/>
              <a:t>crear</a:t>
            </a:r>
            <a:r>
              <a:rPr lang="en-US" sz="2400" b="1" dirty="0"/>
              <a:t> </a:t>
            </a:r>
            <a:r>
              <a:rPr lang="en-US" sz="2400" b="1" dirty="0" err="1"/>
              <a:t>tu</a:t>
            </a:r>
            <a:r>
              <a:rPr lang="en-US" sz="2400" b="1" dirty="0"/>
              <a:t> </a:t>
            </a:r>
            <a:r>
              <a:rPr lang="en-US" sz="2400" b="1" dirty="0" err="1"/>
              <a:t>póster</a:t>
            </a:r>
            <a:r>
              <a:rPr lang="en-US" sz="2400" b="1" dirty="0"/>
              <a:t>.</a:t>
            </a:r>
          </a:p>
          <a:p>
            <a:pPr algn="ctr"/>
            <a:endParaRPr lang="en-US" sz="2400" b="1" dirty="0"/>
          </a:p>
          <a:p>
            <a:pPr algn="ctr"/>
            <a:r>
              <a:rPr lang="en-US" sz="2400" b="1" dirty="0" err="1"/>
              <a:t>Cada</a:t>
            </a:r>
            <a:r>
              <a:rPr lang="en-US" sz="2400" b="1" dirty="0"/>
              <a:t> persona o </a:t>
            </a:r>
            <a:r>
              <a:rPr lang="en-US" sz="2400" b="1" dirty="0" err="1"/>
              <a:t>grupo</a:t>
            </a:r>
            <a:r>
              <a:rPr lang="en-US" sz="2400" b="1" dirty="0"/>
              <a:t> </a:t>
            </a:r>
            <a:r>
              <a:rPr lang="en-US" sz="2400" b="1" dirty="0" err="1"/>
              <a:t>dispondrá</a:t>
            </a:r>
            <a:r>
              <a:rPr lang="en-US" sz="2400" b="1" dirty="0"/>
              <a:t> de 4 </a:t>
            </a:r>
            <a:r>
              <a:rPr lang="en-US" sz="2400" b="1" dirty="0" err="1"/>
              <a:t>minutos</a:t>
            </a:r>
            <a:r>
              <a:rPr lang="en-US" sz="2400" b="1" dirty="0"/>
              <a:t> para </a:t>
            </a:r>
            <a:r>
              <a:rPr lang="en-US" sz="2400" b="1" dirty="0" err="1"/>
              <a:t>su</a:t>
            </a:r>
            <a:r>
              <a:rPr lang="en-US" sz="2400" b="1" dirty="0"/>
              <a:t> </a:t>
            </a:r>
            <a:r>
              <a:rPr lang="en-US" sz="2400" b="1" dirty="0" err="1"/>
              <a:t>presentación</a:t>
            </a:r>
            <a:r>
              <a:rPr lang="en-US" sz="2400" b="1" dirty="0"/>
              <a:t>.</a:t>
            </a:r>
          </a:p>
        </p:txBody>
      </p:sp>
    </p:spTree>
    <p:extLst>
      <p:ext uri="{BB962C8B-B14F-4D97-AF65-F5344CB8AC3E}">
        <p14:creationId xmlns:p14="http://schemas.microsoft.com/office/powerpoint/2010/main" val="27725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2290695"/>
            <a:ext cx="5918200" cy="4351338"/>
          </a:xfrm>
        </p:spPr>
        <p:txBody>
          <a:bodyPr>
            <a:normAutofit/>
          </a:bodyPr>
          <a:lstStyle/>
          <a:p>
            <a:r>
              <a:rPr lang="en-US" sz="3000" dirty="0"/>
              <a:t>Primero </a:t>
            </a:r>
            <a:r>
              <a:rPr lang="en-US" sz="3000" dirty="0" err="1"/>
              <a:t>vamos</a:t>
            </a:r>
            <a:r>
              <a:rPr lang="en-US" sz="3000" dirty="0"/>
              <a:t> a </a:t>
            </a:r>
            <a:r>
              <a:rPr lang="en-US" sz="3000" dirty="0" err="1"/>
              <a:t>escuchar</a:t>
            </a:r>
            <a:r>
              <a:rPr lang="en-US" sz="3000" dirty="0"/>
              <a:t> una </a:t>
            </a:r>
            <a:r>
              <a:rPr lang="en-US" sz="3000" dirty="0" err="1"/>
              <a:t>canción</a:t>
            </a:r>
            <a:r>
              <a:rPr lang="en-US" sz="3000" dirty="0"/>
              <a:t> de Jon Connor y </a:t>
            </a:r>
            <a:r>
              <a:rPr lang="en-US" sz="3000" dirty="0" err="1"/>
              <a:t>luego</a:t>
            </a:r>
            <a:r>
              <a:rPr lang="en-US" sz="3000" dirty="0"/>
              <a:t> </a:t>
            </a:r>
            <a:r>
              <a:rPr lang="en-US" sz="3000" dirty="0" err="1"/>
              <a:t>responderemos</a:t>
            </a:r>
            <a:r>
              <a:rPr lang="en-US" sz="3000" dirty="0"/>
              <a:t> a </a:t>
            </a:r>
            <a:r>
              <a:rPr lang="en-US" sz="3000" dirty="0" err="1"/>
              <a:t>algunas</a:t>
            </a:r>
            <a:r>
              <a:rPr lang="en-US" sz="3000" dirty="0"/>
              <a:t> </a:t>
            </a:r>
            <a:r>
              <a:rPr lang="en-US" sz="3000" dirty="0" err="1"/>
              <a:t>preguntas</a:t>
            </a:r>
            <a:r>
              <a:rPr lang="en-US" sz="3000" dirty="0"/>
              <a:t> </a:t>
            </a:r>
            <a:r>
              <a:rPr lang="en-US" sz="3000" dirty="0" err="1"/>
              <a:t>sobre</a:t>
            </a:r>
            <a:r>
              <a:rPr lang="en-US" sz="3000" dirty="0"/>
              <a:t> la </a:t>
            </a:r>
            <a:r>
              <a:rPr lang="en-US" sz="3000" dirty="0" err="1"/>
              <a:t>canción</a:t>
            </a:r>
            <a:r>
              <a:rPr lang="en-US" sz="3000" dirty="0"/>
              <a:t>...</a:t>
            </a:r>
          </a:p>
          <a:p>
            <a:pPr marL="0" indent="0">
              <a:buNone/>
            </a:pPr>
            <a:endParaRPr lang="en-US" sz="3000" dirty="0"/>
          </a:p>
          <a:p>
            <a:r>
              <a:rPr lang="en-US" sz="3000" dirty="0">
                <a:hlinkClick r:id="rId2"/>
              </a:rPr>
              <a:t>https://</a:t>
            </a:r>
            <a:r>
              <a:rPr lang="en-US" sz="3000" dirty="0" err="1">
                <a:hlinkClick r:id="rId2"/>
              </a:rPr>
              <a:t>www.youtube.com</a:t>
            </a:r>
            <a:r>
              <a:rPr lang="en-US" sz="3000" dirty="0">
                <a:hlinkClick r:id="rId2"/>
              </a:rPr>
              <a:t>/</a:t>
            </a:r>
            <a:r>
              <a:rPr lang="en-US" sz="3000" dirty="0" err="1">
                <a:hlinkClick r:id="rId2"/>
              </a:rPr>
              <a:t>watch?v</a:t>
            </a:r>
            <a:r>
              <a:rPr lang="en-US" sz="3000" dirty="0">
                <a:hlinkClick r:id="rId2"/>
              </a:rPr>
              <a:t>=EsmoxpWfi80</a:t>
            </a:r>
            <a:endParaRPr lang="en-US" sz="3000" dirty="0"/>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sz="4400" b="1" i="0" dirty="0"/>
              <a:t>“Fresh Water for Flint” de Jon Connor– </a:t>
            </a:r>
            <a:r>
              <a:rPr lang="en-US" sz="4400" b="1" i="0" dirty="0" err="1"/>
              <a:t>Análisis</a:t>
            </a:r>
            <a:r>
              <a:rPr lang="en-US" sz="4400" b="1" i="0" dirty="0"/>
              <a:t> de la </a:t>
            </a:r>
            <a:r>
              <a:rPr lang="en-US" sz="4400" b="1" i="0" dirty="0" err="1"/>
              <a:t>canción</a:t>
            </a:r>
            <a:endParaRPr lang="en-US" sz="4400" b="1" i="0" dirty="0"/>
          </a:p>
        </p:txBody>
      </p:sp>
      <p:pic>
        <p:nvPicPr>
          <p:cNvPr id="2" name="Picture 1">
            <a:extLst>
              <a:ext uri="{FF2B5EF4-FFF2-40B4-BE49-F238E27FC236}">
                <a16:creationId xmlns:a16="http://schemas.microsoft.com/office/drawing/2014/main" id="{016D1E3D-5AE2-514D-85B9-4B38466D9DAF}"/>
              </a:ext>
            </a:extLst>
          </p:cNvPr>
          <p:cNvPicPr>
            <a:picLocks noChangeAspect="1"/>
          </p:cNvPicPr>
          <p:nvPr/>
        </p:nvPicPr>
        <p:blipFill>
          <a:blip r:embed="rId3"/>
          <a:stretch>
            <a:fillRect/>
          </a:stretch>
        </p:blipFill>
        <p:spPr>
          <a:xfrm>
            <a:off x="6900333" y="2150532"/>
            <a:ext cx="4591756" cy="3443817"/>
          </a:xfrm>
          <a:prstGeom prst="rect">
            <a:avLst/>
          </a:prstGeom>
          <a:ln w="19050">
            <a:solidFill>
              <a:schemeClr val="tx1"/>
            </a:solidFill>
          </a:ln>
        </p:spPr>
      </p:pic>
      <p:sp>
        <p:nvSpPr>
          <p:cNvPr id="4" name="TextBox 3">
            <a:extLst>
              <a:ext uri="{FF2B5EF4-FFF2-40B4-BE49-F238E27FC236}">
                <a16:creationId xmlns:a16="http://schemas.microsoft.com/office/drawing/2014/main" id="{E3FCE8E2-8EFF-FC45-B6DD-BE73963F6786}"/>
              </a:ext>
            </a:extLst>
          </p:cNvPr>
          <p:cNvSpPr txBox="1"/>
          <p:nvPr/>
        </p:nvSpPr>
        <p:spPr>
          <a:xfrm>
            <a:off x="6900333" y="5594349"/>
            <a:ext cx="3422732" cy="400110"/>
          </a:xfrm>
          <a:prstGeom prst="rect">
            <a:avLst/>
          </a:prstGeom>
          <a:noFill/>
        </p:spPr>
        <p:txBody>
          <a:bodyPr wrap="none" rtlCol="0">
            <a:spAutoFit/>
          </a:bodyPr>
          <a:lstStyle/>
          <a:p>
            <a:r>
              <a:rPr lang="en-US" sz="1000" dirty="0"/>
              <a:t>Photo credit By </a:t>
            </a:r>
            <a:r>
              <a:rPr lang="en-US" sz="1000" dirty="0" err="1"/>
              <a:t>SpartanMac</a:t>
            </a:r>
            <a:r>
              <a:rPr lang="en-US" sz="1000" dirty="0"/>
              <a:t> - Own work, CC BY-SA 3.0, </a:t>
            </a:r>
          </a:p>
          <a:p>
            <a:r>
              <a:rPr lang="en-US" sz="1000" dirty="0"/>
              <a:t>https://</a:t>
            </a:r>
            <a:r>
              <a:rPr lang="en-US" sz="1000" dirty="0" err="1"/>
              <a:t>commons.wikimedia.org</a:t>
            </a:r>
            <a:r>
              <a:rPr lang="en-US" sz="1000" dirty="0"/>
              <a:t>/w/</a:t>
            </a:r>
            <a:r>
              <a:rPr lang="en-US" sz="1000" dirty="0" err="1"/>
              <a:t>index.php?curid</a:t>
            </a:r>
            <a:r>
              <a:rPr lang="en-US" sz="1000" dirty="0"/>
              <a:t>=7818112</a:t>
            </a:r>
          </a:p>
        </p:txBody>
      </p:sp>
    </p:spTree>
    <p:extLst>
      <p:ext uri="{BB962C8B-B14F-4D97-AF65-F5344CB8AC3E}">
        <p14:creationId xmlns:p14="http://schemas.microsoft.com/office/powerpoint/2010/main" val="114185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p:txBody>
          <a:bodyPr/>
          <a:lstStyle/>
          <a:p>
            <a:r>
              <a:rPr lang="en-US" b="1" dirty="0" err="1"/>
              <a:t>Microbios</a:t>
            </a:r>
            <a:r>
              <a:rPr lang="en-US" b="1" dirty="0"/>
              <a:t> </a:t>
            </a:r>
            <a:r>
              <a:rPr lang="en-US" b="1" dirty="0" err="1"/>
              <a:t>patógenos</a:t>
            </a:r>
            <a:r>
              <a:rPr lang="en-US" b="1" dirty="0"/>
              <a:t> </a:t>
            </a:r>
            <a:r>
              <a:rPr lang="en-US" b="1" dirty="0" err="1"/>
              <a:t>en</a:t>
            </a:r>
            <a:r>
              <a:rPr lang="en-US" b="1" dirty="0"/>
              <a:t> el </a:t>
            </a:r>
            <a:r>
              <a:rPr lang="en-US" b="1" dirty="0" err="1"/>
              <a:t>agua</a:t>
            </a:r>
            <a:r>
              <a:rPr lang="en-US" b="1" dirty="0"/>
              <a:t> potable</a:t>
            </a:r>
          </a:p>
        </p:txBody>
      </p:sp>
      <p:sp>
        <p:nvSpPr>
          <p:cNvPr id="2" name="Content Placeholder 1">
            <a:extLst>
              <a:ext uri="{FF2B5EF4-FFF2-40B4-BE49-F238E27FC236}">
                <a16:creationId xmlns:a16="http://schemas.microsoft.com/office/drawing/2014/main" id="{A5556F74-82F7-9C45-993E-8CCF99C91E4C}"/>
              </a:ext>
            </a:extLst>
          </p:cNvPr>
          <p:cNvSpPr>
            <a:spLocks noGrp="1"/>
          </p:cNvSpPr>
          <p:nvPr>
            <p:ph idx="1"/>
          </p:nvPr>
        </p:nvSpPr>
        <p:spPr>
          <a:xfrm>
            <a:off x="838200" y="1465406"/>
            <a:ext cx="10515600" cy="4351338"/>
          </a:xfrm>
        </p:spPr>
        <p:txBody>
          <a:bodyPr>
            <a:normAutofit/>
          </a:bodyPr>
          <a:lstStyle/>
          <a:p>
            <a:pPr marL="0" indent="0">
              <a:buNone/>
            </a:pPr>
            <a:r>
              <a:rPr lang="en-US" u="sng" dirty="0" err="1"/>
              <a:t>Presentaciones</a:t>
            </a:r>
            <a:r>
              <a:rPr lang="en-US" u="sng" dirty="0"/>
              <a:t>:</a:t>
            </a:r>
          </a:p>
          <a:p>
            <a:r>
              <a:rPr lang="en-US" dirty="0" err="1"/>
              <a:t>Cada</a:t>
            </a:r>
            <a:r>
              <a:rPr lang="en-US" dirty="0"/>
              <a:t> persona/</a:t>
            </a:r>
            <a:r>
              <a:rPr lang="en-US" dirty="0" err="1"/>
              <a:t>grupo</a:t>
            </a:r>
            <a:r>
              <a:rPr lang="en-US" dirty="0"/>
              <a:t> </a:t>
            </a:r>
            <a:r>
              <a:rPr lang="en-US" dirty="0" err="1"/>
              <a:t>dispondrá</a:t>
            </a:r>
            <a:r>
              <a:rPr lang="en-US" dirty="0"/>
              <a:t> de 4 </a:t>
            </a:r>
            <a:r>
              <a:rPr lang="en-US" dirty="0" err="1"/>
              <a:t>minutos</a:t>
            </a:r>
            <a:r>
              <a:rPr lang="en-US" dirty="0"/>
              <a:t> para </a:t>
            </a:r>
            <a:r>
              <a:rPr lang="en-US" dirty="0" err="1"/>
              <a:t>su</a:t>
            </a:r>
            <a:r>
              <a:rPr lang="en-US" dirty="0"/>
              <a:t> </a:t>
            </a:r>
            <a:r>
              <a:rPr lang="en-US" dirty="0" err="1"/>
              <a:t>presentación</a:t>
            </a:r>
            <a:r>
              <a:rPr lang="en-US" dirty="0"/>
              <a:t>. </a:t>
            </a:r>
          </a:p>
          <a:p>
            <a:r>
              <a:rPr lang="en-US" dirty="0" err="1"/>
              <a:t>Asegúrate</a:t>
            </a:r>
            <a:r>
              <a:rPr lang="en-US" dirty="0"/>
              <a:t> de </a:t>
            </a:r>
            <a:r>
              <a:rPr lang="en-US" dirty="0" err="1"/>
              <a:t>respetar</a:t>
            </a:r>
            <a:r>
              <a:rPr lang="en-US" dirty="0"/>
              <a:t> al </a:t>
            </a:r>
            <a:r>
              <a:rPr lang="en-US" dirty="0" err="1"/>
              <a:t>máximo</a:t>
            </a:r>
            <a:r>
              <a:rPr lang="en-US" dirty="0"/>
              <a:t> a </a:t>
            </a:r>
            <a:r>
              <a:rPr lang="en-US" dirty="0" err="1"/>
              <a:t>cada</a:t>
            </a:r>
            <a:r>
              <a:rPr lang="en-US" dirty="0"/>
              <a:t> </a:t>
            </a:r>
            <a:r>
              <a:rPr lang="en-US" dirty="0" err="1"/>
              <a:t>presentador</a:t>
            </a:r>
            <a:r>
              <a:rPr lang="en-US" dirty="0"/>
              <a:t>.</a:t>
            </a:r>
          </a:p>
          <a:p>
            <a:r>
              <a:rPr lang="en-US" b="1" dirty="0"/>
              <a:t>Para </a:t>
            </a:r>
            <a:r>
              <a:rPr lang="en-US" b="1" dirty="0" err="1"/>
              <a:t>cada</a:t>
            </a:r>
            <a:r>
              <a:rPr lang="en-US" b="1" dirty="0"/>
              <a:t> </a:t>
            </a:r>
            <a:r>
              <a:rPr lang="en-US" b="1" dirty="0" err="1"/>
              <a:t>presentación</a:t>
            </a:r>
            <a:r>
              <a:rPr lang="en-US" b="1" dirty="0"/>
              <a:t> (que no sea la </a:t>
            </a:r>
            <a:r>
              <a:rPr lang="en-US" b="1" dirty="0" err="1"/>
              <a:t>suya</a:t>
            </a:r>
            <a:r>
              <a:rPr lang="en-US" b="1" dirty="0"/>
              <a:t>), </a:t>
            </a:r>
            <a:r>
              <a:rPr lang="en-US" b="1" dirty="0" err="1"/>
              <a:t>escriba</a:t>
            </a:r>
            <a:r>
              <a:rPr lang="en-US" b="1" dirty="0"/>
              <a:t> dos </a:t>
            </a:r>
            <a:r>
              <a:rPr lang="en-US" b="1" dirty="0" err="1"/>
              <a:t>datos</a:t>
            </a:r>
            <a:r>
              <a:rPr lang="en-US" b="1" dirty="0"/>
              <a:t> </a:t>
            </a:r>
            <a:r>
              <a:rPr lang="en-US" b="1" dirty="0" err="1"/>
              <a:t>sobre</a:t>
            </a:r>
            <a:r>
              <a:rPr lang="en-US" b="1" dirty="0"/>
              <a:t> la </a:t>
            </a:r>
            <a:r>
              <a:rPr lang="en-US" b="1" dirty="0" err="1"/>
              <a:t>enfermedad</a:t>
            </a:r>
            <a:r>
              <a:rPr lang="en-US" b="1" dirty="0"/>
              <a:t>/</a:t>
            </a:r>
            <a:r>
              <a:rPr lang="en-US" b="1" dirty="0" err="1"/>
              <a:t>microbio</a:t>
            </a:r>
            <a:r>
              <a:rPr lang="en-US" b="1" dirty="0"/>
              <a:t> </a:t>
            </a:r>
            <a:r>
              <a:rPr lang="en-US" b="1" dirty="0" err="1"/>
              <a:t>en</a:t>
            </a:r>
            <a:r>
              <a:rPr lang="en-US" b="1" dirty="0"/>
              <a:t> la hoja de </a:t>
            </a:r>
            <a:r>
              <a:rPr lang="en-US" b="1" dirty="0" err="1"/>
              <a:t>trabajo</a:t>
            </a:r>
            <a:r>
              <a:rPr lang="en-US" b="1" dirty="0"/>
              <a:t> de la </a:t>
            </a:r>
            <a:r>
              <a:rPr lang="en-US" b="1" dirty="0" err="1"/>
              <a:t>lección</a:t>
            </a:r>
            <a:r>
              <a:rPr lang="en-US" b="1" dirty="0"/>
              <a:t>.</a:t>
            </a:r>
          </a:p>
        </p:txBody>
      </p:sp>
    </p:spTree>
    <p:extLst>
      <p:ext uri="{BB962C8B-B14F-4D97-AF65-F5344CB8AC3E}">
        <p14:creationId xmlns:p14="http://schemas.microsoft.com/office/powerpoint/2010/main" val="3692276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err="1"/>
              <a:t>Actividad</a:t>
            </a:r>
            <a:r>
              <a:rPr lang="en-US" b="1" dirty="0"/>
              <a:t> de </a:t>
            </a:r>
            <a:r>
              <a:rPr lang="en-US" b="1" dirty="0" err="1"/>
              <a:t>cierre</a:t>
            </a:r>
            <a:endParaRPr lang="en-US" b="1" dirty="0"/>
          </a:p>
        </p:txBody>
      </p:sp>
      <p:sp>
        <p:nvSpPr>
          <p:cNvPr id="4" name="Content Placeholder 2">
            <a:extLst>
              <a:ext uri="{FF2B5EF4-FFF2-40B4-BE49-F238E27FC236}">
                <a16:creationId xmlns:a16="http://schemas.microsoft.com/office/drawing/2014/main" id="{3F2A18BA-4637-B54D-81DA-57F885DD42B8}"/>
              </a:ext>
            </a:extLst>
          </p:cNvPr>
          <p:cNvSpPr txBox="1">
            <a:spLocks/>
          </p:cNvSpPr>
          <p:nvPr/>
        </p:nvSpPr>
        <p:spPr>
          <a:xfrm>
            <a:off x="1075267"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u="sng" dirty="0" err="1"/>
              <a:t>Instrucciones</a:t>
            </a:r>
            <a:r>
              <a:rPr lang="en-US" sz="3000" u="sng" dirty="0"/>
              <a:t>:</a:t>
            </a:r>
          </a:p>
          <a:p>
            <a:pPr marL="514350" indent="-514350">
              <a:buFont typeface="+mj-lt"/>
              <a:buAutoNum type="arabicPeriod"/>
            </a:pPr>
            <a:r>
              <a:rPr lang="en-US" sz="3000" dirty="0"/>
              <a:t>Escribe </a:t>
            </a:r>
            <a:r>
              <a:rPr lang="en-US" sz="3000" dirty="0" err="1"/>
              <a:t>tu</a:t>
            </a:r>
            <a:r>
              <a:rPr lang="en-US" sz="3000" dirty="0"/>
              <a:t> </a:t>
            </a:r>
            <a:r>
              <a:rPr lang="en-US" sz="3000" dirty="0" err="1"/>
              <a:t>respuesta</a:t>
            </a:r>
            <a:r>
              <a:rPr lang="en-US" sz="3000" dirty="0"/>
              <a:t> a las </a:t>
            </a:r>
            <a:r>
              <a:rPr lang="en-US" sz="3000" dirty="0" err="1"/>
              <a:t>preguntas</a:t>
            </a:r>
            <a:r>
              <a:rPr lang="en-US" sz="3000" dirty="0"/>
              <a:t> </a:t>
            </a:r>
            <a:r>
              <a:rPr lang="en-US" sz="3000" dirty="0" err="1"/>
              <a:t>en</a:t>
            </a:r>
            <a:r>
              <a:rPr lang="en-US" sz="3000" dirty="0"/>
              <a:t> el </a:t>
            </a:r>
            <a:r>
              <a:rPr lang="en-US" sz="3000" dirty="0" err="1"/>
              <a:t>papel</a:t>
            </a:r>
            <a:r>
              <a:rPr lang="en-US" sz="3000" dirty="0"/>
              <a:t>.</a:t>
            </a:r>
          </a:p>
        </p:txBody>
      </p:sp>
    </p:spTree>
    <p:extLst>
      <p:ext uri="{BB962C8B-B14F-4D97-AF65-F5344CB8AC3E}">
        <p14:creationId xmlns:p14="http://schemas.microsoft.com/office/powerpoint/2010/main" val="298907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79D4-A0B6-FF47-8660-97312C2B238B}"/>
              </a:ext>
            </a:extLst>
          </p:cNvPr>
          <p:cNvSpPr>
            <a:spLocks noGrp="1"/>
          </p:cNvSpPr>
          <p:nvPr>
            <p:ph type="title"/>
          </p:nvPr>
        </p:nvSpPr>
        <p:spPr/>
        <p:txBody>
          <a:bodyPr/>
          <a:lstStyle/>
          <a:p>
            <a:r>
              <a:rPr lang="en-US" b="1" dirty="0" err="1"/>
              <a:t>Actividad</a:t>
            </a:r>
            <a:r>
              <a:rPr lang="en-US" b="1" dirty="0"/>
              <a:t> de </a:t>
            </a:r>
            <a:r>
              <a:rPr lang="en-US" b="1" dirty="0" err="1"/>
              <a:t>cierre</a:t>
            </a:r>
            <a:endParaRPr lang="en-US" b="1" dirty="0"/>
          </a:p>
        </p:txBody>
      </p:sp>
      <p:sp>
        <p:nvSpPr>
          <p:cNvPr id="3" name="Content Placeholder 2">
            <a:extLst>
              <a:ext uri="{FF2B5EF4-FFF2-40B4-BE49-F238E27FC236}">
                <a16:creationId xmlns:a16="http://schemas.microsoft.com/office/drawing/2014/main" id="{AB42A34C-9353-874B-A82B-FC0D162D01EA}"/>
              </a:ext>
            </a:extLst>
          </p:cNvPr>
          <p:cNvSpPr>
            <a:spLocks noGrp="1"/>
          </p:cNvSpPr>
          <p:nvPr>
            <p:ph idx="1"/>
          </p:nvPr>
        </p:nvSpPr>
        <p:spPr>
          <a:xfrm>
            <a:off x="838200" y="1690688"/>
            <a:ext cx="10884286" cy="4752109"/>
          </a:xfrm>
        </p:spPr>
        <p:txBody>
          <a:bodyPr>
            <a:normAutofit/>
          </a:bodyPr>
          <a:lstStyle/>
          <a:p>
            <a:pPr marL="0" indent="0">
              <a:buNone/>
            </a:pPr>
            <a:r>
              <a:rPr lang="es-AR" sz="2400" b="1" dirty="0">
                <a:effectLst/>
                <a:latin typeface="Calibri" panose="020F0502020204030204" pitchFamily="34" charset="0"/>
                <a:ea typeface="Times New Roman" panose="02020603050405020304" pitchFamily="18" charset="0"/>
              </a:rPr>
              <a:t>Escenario</a:t>
            </a:r>
            <a:r>
              <a:rPr lang="es-AR" sz="2400" dirty="0">
                <a:effectLst/>
                <a:latin typeface="Calibri" panose="020F0502020204030204" pitchFamily="34" charset="0"/>
                <a:ea typeface="Times New Roman" panose="02020603050405020304" pitchFamily="18" charset="0"/>
              </a:rPr>
              <a:t>: Un día, empieza a notar un sabor desagradable y un olor extraño en el agua del grifo de su casa. Tras hablar con algunos amigos y vecinos, se entera de que ellos también tienen problemas similares con el agua.</a:t>
            </a:r>
            <a:endParaRPr lang="es-AR" sz="2400" dirty="0">
              <a:effectLst/>
              <a:latin typeface="Times New Roman" panose="02020603050405020304" pitchFamily="18" charset="0"/>
              <a:ea typeface="Times New Roman" panose="02020603050405020304" pitchFamily="18" charset="0"/>
            </a:endParaRPr>
          </a:p>
          <a:p>
            <a:pPr marL="0" indent="0">
              <a:buNone/>
            </a:pPr>
            <a:r>
              <a:rPr lang="es-AR" sz="2400" dirty="0">
                <a:effectLst/>
                <a:latin typeface="Calibri" panose="020F0502020204030204" pitchFamily="34" charset="0"/>
                <a:ea typeface="Times New Roman" panose="02020603050405020304" pitchFamily="18" charset="0"/>
              </a:rPr>
              <a:t>¿Qué harías para garantizar que el agua del grifo es segura para tu comunidad? Responde a estas preguntas:</a:t>
            </a:r>
            <a:endParaRPr lang="es-AR" sz="2400" dirty="0">
              <a:effectLst/>
              <a:latin typeface="Times New Roman" panose="02020603050405020304" pitchFamily="18" charset="0"/>
              <a:ea typeface="Times New Roman" panose="02020603050405020304" pitchFamily="18" charset="0"/>
            </a:endParaRPr>
          </a:p>
          <a:p>
            <a:pPr indent="0">
              <a:buNone/>
            </a:pPr>
            <a:r>
              <a:rPr lang="es-AR" sz="2400" dirty="0">
                <a:effectLst/>
                <a:latin typeface="Calibri" panose="020F0502020204030204" pitchFamily="34" charset="0"/>
                <a:ea typeface="Times New Roman" panose="02020603050405020304" pitchFamily="18" charset="0"/>
              </a:rPr>
              <a:t>1. ¿Cuál es una forma (o más de una) de comprobar con precisión la calidad del agua del grifo?</a:t>
            </a:r>
            <a:endParaRPr lang="es-AR" sz="2400" dirty="0">
              <a:effectLst/>
              <a:latin typeface="Times New Roman" panose="02020603050405020304" pitchFamily="18" charset="0"/>
              <a:ea typeface="Times New Roman" panose="02020603050405020304" pitchFamily="18" charset="0"/>
            </a:endParaRPr>
          </a:p>
          <a:p>
            <a:pPr indent="0">
              <a:buNone/>
            </a:pPr>
            <a:r>
              <a:rPr lang="es-AR" sz="2400" dirty="0">
                <a:effectLst/>
                <a:latin typeface="Calibri" panose="020F0502020204030204" pitchFamily="34" charset="0"/>
                <a:ea typeface="Times New Roman" panose="02020603050405020304" pitchFamily="18" charset="0"/>
              </a:rPr>
              <a:t>2. ¿A qué organismo de su comunidad consideraría la posibilidad de dirigirse en relación con la protección del medio ambiente y el tratamiento del agua?</a:t>
            </a:r>
            <a:endParaRPr lang="es-AR" sz="2400" dirty="0">
              <a:effectLst/>
              <a:latin typeface="Times New Roman" panose="02020603050405020304" pitchFamily="18" charset="0"/>
              <a:ea typeface="Times New Roman" panose="02020603050405020304" pitchFamily="18" charset="0"/>
            </a:endParaRPr>
          </a:p>
          <a:p>
            <a:pPr indent="0">
              <a:buNone/>
            </a:pPr>
            <a:r>
              <a:rPr lang="es-AR" sz="2400" dirty="0">
                <a:effectLst/>
                <a:latin typeface="Calibri" panose="020F0502020204030204" pitchFamily="34" charset="0"/>
                <a:ea typeface="Times New Roman" panose="02020603050405020304" pitchFamily="18" charset="0"/>
              </a:rPr>
              <a:t>3. ¿Qué estrategias utilizarías para concienciar a los miembros de tu comunidad sobre los problemas de la calidad del agua?</a:t>
            </a:r>
            <a:endParaRPr lang="es-AR"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033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450273" y="1914009"/>
            <a:ext cx="10515600" cy="4351338"/>
          </a:xfrm>
        </p:spPr>
        <p:txBody>
          <a:bodyPr>
            <a:noAutofit/>
          </a:bodyPr>
          <a:lstStyle/>
          <a:p>
            <a:pPr marL="342900" lvl="0" indent="-342900">
              <a:buFont typeface="+mj-lt"/>
              <a:buAutoNum type="arabicPeriod"/>
              <a:tabLst>
                <a:tab pos="228600" algn="l"/>
              </a:tabLst>
            </a:pPr>
            <a:r>
              <a:rPr lang="es-AR" dirty="0">
                <a:solidFill>
                  <a:srgbClr val="000000"/>
                </a:solidFill>
                <a:effectLst/>
                <a:ea typeface="Times New Roman" panose="02020603050405020304" pitchFamily="18" charset="0"/>
              </a:rPr>
              <a:t>¿A qué evento se hace referencia en el sample al principio de la canción?</a:t>
            </a:r>
            <a:endParaRPr lang="es-AR" dirty="0">
              <a:effectLst/>
              <a:ea typeface="Times New Roman" panose="02020603050405020304" pitchFamily="18" charset="0"/>
            </a:endParaRPr>
          </a:p>
          <a:p>
            <a:pPr marL="342900" lvl="0" indent="-342900">
              <a:buFont typeface="+mj-lt"/>
              <a:buAutoNum type="arabicPeriod"/>
              <a:tabLst>
                <a:tab pos="228600" algn="l"/>
              </a:tabLst>
            </a:pPr>
            <a:r>
              <a:rPr lang="es-AR" dirty="0">
                <a:solidFill>
                  <a:srgbClr val="000000"/>
                </a:solidFill>
                <a:effectLst/>
                <a:ea typeface="Times New Roman" panose="02020603050405020304" pitchFamily="18" charset="0"/>
              </a:rPr>
              <a:t>A partir de sus conocimientos previos, ¿qué sabe sobre la crisis del agua de Flint?</a:t>
            </a:r>
            <a:endParaRPr lang="es-AR" dirty="0">
              <a:effectLst/>
              <a:ea typeface="Times New Roman" panose="02020603050405020304" pitchFamily="18" charset="0"/>
            </a:endParaRPr>
          </a:p>
          <a:p>
            <a:pPr marL="342900" lvl="0" indent="-342900">
              <a:buFont typeface="+mj-lt"/>
              <a:buAutoNum type="arabicPeriod"/>
              <a:tabLst>
                <a:tab pos="228600" algn="l"/>
              </a:tabLst>
            </a:pPr>
            <a:r>
              <a:rPr lang="es-AR" dirty="0">
                <a:solidFill>
                  <a:srgbClr val="000000"/>
                </a:solidFill>
                <a:effectLst/>
                <a:ea typeface="Times New Roman" panose="02020603050405020304" pitchFamily="18" charset="0"/>
              </a:rPr>
              <a:t>¿Cuál crees que es el estado de ánimo de esta canción? ¿Qué emoción crees que transmite Connor? ¿Qué aspectos de la canción te llevan a esta conclusión? ¿Por qué Connor podría estar transmitiendo esta emoción en la canción?</a:t>
            </a:r>
            <a:endParaRPr lang="es-AR" dirty="0">
              <a:effectLst/>
              <a:ea typeface="Times New Roman" panose="02020603050405020304" pitchFamily="18" charset="0"/>
            </a:endParaRPr>
          </a:p>
          <a:p>
            <a:r>
              <a:rPr lang="es-AR" dirty="0">
                <a:solidFill>
                  <a:srgbClr val="000000"/>
                </a:solidFill>
                <a:effectLst/>
                <a:ea typeface="Times New Roman" panose="02020603050405020304" pitchFamily="18" charset="0"/>
              </a:rPr>
              <a:t>¿Por qué le preocupa tanto a Connor la situación de Flint?</a:t>
            </a:r>
            <a:r>
              <a:rPr lang="es-AR" dirty="0">
                <a:effectLst/>
              </a:rPr>
              <a:t> </a:t>
            </a:r>
            <a:endParaRPr lang="en-US" dirty="0"/>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n-US" sz="4400" b="1" i="0" dirty="0"/>
              <a:t>“Fresh Water for Flint” de Jon Connor– </a:t>
            </a:r>
            <a:r>
              <a:rPr lang="en-US" sz="4400" b="1" i="0" dirty="0" err="1"/>
              <a:t>Análisis</a:t>
            </a:r>
            <a:r>
              <a:rPr lang="en-US" sz="4400" b="1" i="0" dirty="0"/>
              <a:t> de la </a:t>
            </a:r>
            <a:r>
              <a:rPr lang="en-US" sz="4400" b="1" i="0" dirty="0" err="1"/>
              <a:t>canción</a:t>
            </a:r>
            <a:endParaRPr lang="en-US" sz="4400" b="1" i="0" dirty="0"/>
          </a:p>
        </p:txBody>
      </p:sp>
    </p:spTree>
    <p:extLst>
      <p:ext uri="{BB962C8B-B14F-4D97-AF65-F5344CB8AC3E}">
        <p14:creationId xmlns:p14="http://schemas.microsoft.com/office/powerpoint/2010/main" val="316034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1914009"/>
            <a:ext cx="10515600" cy="4351338"/>
          </a:xfrm>
        </p:spPr>
        <p:txBody>
          <a:bodyPr>
            <a:normAutofit/>
          </a:bodyPr>
          <a:lstStyle/>
          <a:p>
            <a:pPr marL="0" indent="0">
              <a:buNone/>
            </a:pPr>
            <a:r>
              <a:rPr lang="en-US" sz="3000" dirty="0"/>
              <a:t>Today, we will be examining the science and politics behind the Flint Water Crisis, which relates to water treatment.</a:t>
            </a:r>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normAutofit/>
          </a:bodyPr>
          <a:lstStyle/>
          <a:p>
            <a:r>
              <a:rPr lang="es-AR" sz="3600" b="1" dirty="0">
                <a:effectLst/>
                <a:ea typeface="Times New Roman" panose="02020603050405020304" pitchFamily="18" charset="0"/>
              </a:rPr>
              <a:t>Investigación de la crisis del agua de Flint</a:t>
            </a:r>
          </a:p>
        </p:txBody>
      </p:sp>
    </p:spTree>
    <p:extLst>
      <p:ext uri="{BB962C8B-B14F-4D97-AF65-F5344CB8AC3E}">
        <p14:creationId xmlns:p14="http://schemas.microsoft.com/office/powerpoint/2010/main" val="361194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54C3BF-62BA-144B-90F1-C9EB464B590C}"/>
              </a:ext>
            </a:extLst>
          </p:cNvPr>
          <p:cNvSpPr>
            <a:spLocks noGrp="1"/>
          </p:cNvSpPr>
          <p:nvPr>
            <p:ph idx="1"/>
          </p:nvPr>
        </p:nvSpPr>
        <p:spPr>
          <a:xfrm>
            <a:off x="838200" y="1914009"/>
            <a:ext cx="10515600" cy="4351338"/>
          </a:xfrm>
        </p:spPr>
        <p:txBody>
          <a:bodyPr>
            <a:normAutofit/>
          </a:bodyPr>
          <a:lstStyle/>
          <a:p>
            <a:pPr marL="0" indent="0">
              <a:buNone/>
            </a:pPr>
            <a:r>
              <a:rPr lang="en-US" sz="3000" dirty="0"/>
              <a:t>Hoy </a:t>
            </a:r>
            <a:r>
              <a:rPr lang="en-US" sz="3000" dirty="0" err="1"/>
              <a:t>examinaremos</a:t>
            </a:r>
            <a:r>
              <a:rPr lang="en-US" sz="3000" dirty="0"/>
              <a:t> los </a:t>
            </a:r>
            <a:r>
              <a:rPr lang="en-US" sz="3000" dirty="0" err="1"/>
              <a:t>aspectos</a:t>
            </a:r>
            <a:r>
              <a:rPr lang="en-US" sz="3000" dirty="0"/>
              <a:t> </a:t>
            </a:r>
            <a:r>
              <a:rPr lang="en-US" sz="3000" dirty="0" err="1"/>
              <a:t>científicos</a:t>
            </a:r>
            <a:r>
              <a:rPr lang="en-US" sz="3000" dirty="0"/>
              <a:t> y </a:t>
            </a:r>
            <a:r>
              <a:rPr lang="en-US" sz="3000" dirty="0" err="1"/>
              <a:t>políticos</a:t>
            </a:r>
            <a:r>
              <a:rPr lang="en-US" sz="3000" dirty="0"/>
              <a:t> de la crisis del </a:t>
            </a:r>
            <a:r>
              <a:rPr lang="en-US" sz="3000" dirty="0" err="1"/>
              <a:t>agua</a:t>
            </a:r>
            <a:r>
              <a:rPr lang="en-US" sz="3000" dirty="0"/>
              <a:t> de Flint, </a:t>
            </a:r>
            <a:r>
              <a:rPr lang="en-US" sz="3000" dirty="0" err="1"/>
              <a:t>relacionados</a:t>
            </a:r>
            <a:r>
              <a:rPr lang="en-US" sz="3000" dirty="0"/>
              <a:t> con el </a:t>
            </a:r>
            <a:r>
              <a:rPr lang="en-US" sz="3000" dirty="0" err="1"/>
              <a:t>tratamiento</a:t>
            </a:r>
            <a:r>
              <a:rPr lang="en-US" sz="3000" dirty="0"/>
              <a:t> del </a:t>
            </a:r>
            <a:r>
              <a:rPr lang="en-US" sz="3000" dirty="0" err="1"/>
              <a:t>agua</a:t>
            </a:r>
            <a:r>
              <a:rPr lang="en-US" sz="3000" dirty="0"/>
              <a:t>.</a:t>
            </a:r>
          </a:p>
          <a:p>
            <a:pPr marL="0" indent="0">
              <a:buNone/>
            </a:pPr>
            <a:endParaRPr lang="en-US" sz="3000" dirty="0"/>
          </a:p>
          <a:p>
            <a:r>
              <a:rPr lang="en-US" sz="3000" dirty="0"/>
              <a:t>¿</a:t>
            </a:r>
            <a:r>
              <a:rPr lang="en-US" sz="3000" dirty="0" err="1"/>
              <a:t>Qué</a:t>
            </a:r>
            <a:r>
              <a:rPr lang="en-US" sz="3000" dirty="0"/>
              <a:t> es el </a:t>
            </a:r>
            <a:r>
              <a:rPr lang="en-US" sz="3000" dirty="0" err="1"/>
              <a:t>tratamiento</a:t>
            </a:r>
            <a:r>
              <a:rPr lang="en-US" sz="3000" dirty="0"/>
              <a:t> del </a:t>
            </a:r>
            <a:r>
              <a:rPr lang="en-US" sz="3000" dirty="0" err="1"/>
              <a:t>agua</a:t>
            </a:r>
            <a:r>
              <a:rPr lang="en-US" sz="3000" dirty="0"/>
              <a:t>?</a:t>
            </a:r>
          </a:p>
          <a:p>
            <a:r>
              <a:rPr lang="en-US" sz="3000" dirty="0"/>
              <a:t>¿Por </a:t>
            </a:r>
            <a:r>
              <a:rPr lang="en-US" sz="3000" dirty="0" err="1"/>
              <a:t>qué</a:t>
            </a:r>
            <a:r>
              <a:rPr lang="en-US" sz="3000" dirty="0"/>
              <a:t> es </a:t>
            </a:r>
            <a:r>
              <a:rPr lang="en-US" sz="3000" dirty="0" err="1"/>
              <a:t>importante</a:t>
            </a:r>
            <a:r>
              <a:rPr lang="en-US" sz="3000" dirty="0"/>
              <a:t> el </a:t>
            </a:r>
            <a:r>
              <a:rPr lang="en-US" sz="3000" dirty="0" err="1"/>
              <a:t>tratamiento</a:t>
            </a:r>
            <a:r>
              <a:rPr lang="en-US" sz="3000" dirty="0"/>
              <a:t> del </a:t>
            </a:r>
            <a:r>
              <a:rPr lang="en-US" sz="3000" dirty="0" err="1"/>
              <a:t>agua</a:t>
            </a:r>
            <a:r>
              <a:rPr lang="en-US" sz="3000" dirty="0"/>
              <a:t>? ¿</a:t>
            </a:r>
            <a:r>
              <a:rPr lang="en-US" sz="3000" dirty="0" err="1"/>
              <a:t>Cuál</a:t>
            </a:r>
            <a:r>
              <a:rPr lang="en-US" sz="3000" dirty="0"/>
              <a:t> </a:t>
            </a:r>
            <a:r>
              <a:rPr lang="en-US" sz="3000" dirty="0" err="1"/>
              <a:t>puede</a:t>
            </a:r>
            <a:r>
              <a:rPr lang="en-US" sz="3000" dirty="0"/>
              <a:t> ser el </a:t>
            </a:r>
            <a:r>
              <a:rPr lang="en-US" sz="3000" dirty="0" err="1"/>
              <a:t>resultado</a:t>
            </a:r>
            <a:r>
              <a:rPr lang="en-US" sz="3000" dirty="0"/>
              <a:t> de un </a:t>
            </a:r>
            <a:r>
              <a:rPr lang="en-US" sz="3000" dirty="0" err="1"/>
              <a:t>tratamiento</a:t>
            </a:r>
            <a:r>
              <a:rPr lang="en-US" sz="3000" dirty="0"/>
              <a:t> </a:t>
            </a:r>
            <a:r>
              <a:rPr lang="en-US" sz="3000" dirty="0" err="1"/>
              <a:t>ineficaz</a:t>
            </a:r>
            <a:r>
              <a:rPr lang="en-US" sz="3000" dirty="0"/>
              <a:t> del </a:t>
            </a:r>
            <a:r>
              <a:rPr lang="en-US" sz="3000" dirty="0" err="1"/>
              <a:t>agua</a:t>
            </a:r>
            <a:r>
              <a:rPr lang="en-US" sz="3000" dirty="0"/>
              <a:t>?</a:t>
            </a:r>
            <a:endParaRPr lang="en-US" dirty="0"/>
          </a:p>
        </p:txBody>
      </p:sp>
      <p:sp>
        <p:nvSpPr>
          <p:cNvPr id="5" name="Title 1">
            <a:extLst>
              <a:ext uri="{FF2B5EF4-FFF2-40B4-BE49-F238E27FC236}">
                <a16:creationId xmlns:a16="http://schemas.microsoft.com/office/drawing/2014/main" id="{45B38908-6D6D-9546-90E8-8878026FE2FF}"/>
              </a:ext>
            </a:extLst>
          </p:cNvPr>
          <p:cNvSpPr>
            <a:spLocks noGrp="1"/>
          </p:cNvSpPr>
          <p:nvPr>
            <p:ph type="title"/>
          </p:nvPr>
        </p:nvSpPr>
        <p:spPr>
          <a:xfrm>
            <a:off x="838200" y="365125"/>
            <a:ext cx="10515600" cy="1325563"/>
          </a:xfrm>
        </p:spPr>
        <p:txBody>
          <a:bodyPr/>
          <a:lstStyle/>
          <a:p>
            <a:r>
              <a:rPr lang="es-AR" sz="4400" b="1" dirty="0">
                <a:effectLst/>
                <a:ea typeface="Times New Roman" panose="02020603050405020304" pitchFamily="18" charset="0"/>
              </a:rPr>
              <a:t>Investigación de la crisis del agua de Flint </a:t>
            </a:r>
            <a:r>
              <a:rPr lang="en-US" b="1" dirty="0"/>
              <a:t>(</a:t>
            </a:r>
            <a:r>
              <a:rPr lang="en-US" b="1" dirty="0" err="1"/>
              <a:t>Parte</a:t>
            </a:r>
            <a:r>
              <a:rPr lang="en-US" b="1" dirty="0"/>
              <a:t> 1)</a:t>
            </a:r>
          </a:p>
        </p:txBody>
      </p:sp>
    </p:spTree>
    <p:extLst>
      <p:ext uri="{BB962C8B-B14F-4D97-AF65-F5344CB8AC3E}">
        <p14:creationId xmlns:p14="http://schemas.microsoft.com/office/powerpoint/2010/main" val="56327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5CBF2-B3CB-FC42-9F42-F7F885663023}"/>
              </a:ext>
            </a:extLst>
          </p:cNvPr>
          <p:cNvPicPr>
            <a:picLocks noChangeAspect="1"/>
          </p:cNvPicPr>
          <p:nvPr/>
        </p:nvPicPr>
        <p:blipFill>
          <a:blip r:embed="rId2"/>
          <a:stretch>
            <a:fillRect/>
          </a:stretch>
        </p:blipFill>
        <p:spPr>
          <a:xfrm>
            <a:off x="1951947" y="357730"/>
            <a:ext cx="8471059" cy="5986727"/>
          </a:xfrm>
          <a:prstGeom prst="rect">
            <a:avLst/>
          </a:prstGeom>
          <a:ln w="19050">
            <a:solidFill>
              <a:schemeClr val="tx1"/>
            </a:solidFill>
          </a:ln>
        </p:spPr>
      </p:pic>
      <p:sp>
        <p:nvSpPr>
          <p:cNvPr id="5" name="TextBox 4">
            <a:extLst>
              <a:ext uri="{FF2B5EF4-FFF2-40B4-BE49-F238E27FC236}">
                <a16:creationId xmlns:a16="http://schemas.microsoft.com/office/drawing/2014/main" id="{A1416F25-D219-A749-BFED-0C4656E42AEC}"/>
              </a:ext>
            </a:extLst>
          </p:cNvPr>
          <p:cNvSpPr txBox="1"/>
          <p:nvPr/>
        </p:nvSpPr>
        <p:spPr>
          <a:xfrm>
            <a:off x="7541076" y="6344457"/>
            <a:ext cx="2739661" cy="369332"/>
          </a:xfrm>
          <a:prstGeom prst="rect">
            <a:avLst/>
          </a:prstGeom>
          <a:noFill/>
        </p:spPr>
        <p:txBody>
          <a:bodyPr wrap="none" rtlCol="0">
            <a:spAutoFit/>
          </a:bodyPr>
          <a:lstStyle/>
          <a:p>
            <a:r>
              <a:rPr lang="en-US" dirty="0"/>
              <a:t>Photo credit: </a:t>
            </a:r>
            <a:r>
              <a:rPr lang="en-US" dirty="0" err="1"/>
              <a:t>teachrock.org</a:t>
            </a:r>
            <a:endParaRPr lang="en-US" dirty="0"/>
          </a:p>
        </p:txBody>
      </p:sp>
      <p:sp>
        <p:nvSpPr>
          <p:cNvPr id="2" name="Title 1">
            <a:extLst>
              <a:ext uri="{FF2B5EF4-FFF2-40B4-BE49-F238E27FC236}">
                <a16:creationId xmlns:a16="http://schemas.microsoft.com/office/drawing/2014/main" id="{340C93F2-9AC0-3A49-B032-C7CFE494A697}"/>
              </a:ext>
            </a:extLst>
          </p:cNvPr>
          <p:cNvSpPr>
            <a:spLocks noGrp="1"/>
          </p:cNvSpPr>
          <p:nvPr>
            <p:ph type="title"/>
          </p:nvPr>
        </p:nvSpPr>
        <p:spPr>
          <a:xfrm>
            <a:off x="143933" y="19063"/>
            <a:ext cx="10515600" cy="1325563"/>
          </a:xfrm>
        </p:spPr>
        <p:txBody>
          <a:bodyPr/>
          <a:lstStyle/>
          <a:p>
            <a:r>
              <a:rPr lang="en-US" b="1" dirty="0" err="1"/>
              <a:t>Parte</a:t>
            </a:r>
            <a:r>
              <a:rPr lang="en-US" b="1" dirty="0"/>
              <a:t> 2</a:t>
            </a:r>
          </a:p>
        </p:txBody>
      </p:sp>
    </p:spTree>
    <p:extLst>
      <p:ext uri="{BB962C8B-B14F-4D97-AF65-F5344CB8AC3E}">
        <p14:creationId xmlns:p14="http://schemas.microsoft.com/office/powerpoint/2010/main" val="565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a:t>
            </a:r>
            <a:r>
              <a:rPr lang="en-US" b="1" dirty="0" err="1"/>
              <a:t>Entrevista</a:t>
            </a:r>
            <a:r>
              <a:rPr lang="en-US" b="1" dirty="0"/>
              <a:t> con Dr. Mona Hanna-</a:t>
            </a:r>
            <a:r>
              <a:rPr lang="en-US" b="1" dirty="0" err="1"/>
              <a:t>Attisha</a:t>
            </a:r>
            <a:r>
              <a:rPr lang="en-US" b="1" dirty="0"/>
              <a:t> (</a:t>
            </a:r>
            <a:r>
              <a:rPr lang="en-US" b="1" dirty="0" err="1"/>
              <a:t>Parte</a:t>
            </a:r>
            <a:r>
              <a:rPr lang="en-US" b="1" dirty="0"/>
              <a: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r>
              <a:rPr lang="en-US" dirty="0">
                <a:hlinkClick r:id="rId2"/>
              </a:rPr>
              <a:t>https://</a:t>
            </a:r>
            <a:r>
              <a:rPr lang="en-US" dirty="0" err="1">
                <a:hlinkClick r:id="rId2"/>
              </a:rPr>
              <a:t>www.c-span.org</a:t>
            </a:r>
            <a:r>
              <a:rPr lang="en-US" dirty="0">
                <a:hlinkClick r:id="rId2"/>
              </a:rPr>
              <a:t>/video/?c4802313/user-clip-</a:t>
            </a:r>
            <a:r>
              <a:rPr lang="en-US" dirty="0" err="1">
                <a:hlinkClick r:id="rId2"/>
              </a:rPr>
              <a:t>dr</a:t>
            </a:r>
            <a:r>
              <a:rPr lang="en-US" dirty="0">
                <a:hlinkClick r:id="rId2"/>
              </a:rPr>
              <a:t>-</a:t>
            </a:r>
            <a:r>
              <a:rPr lang="en-US" dirty="0" err="1">
                <a:hlinkClick r:id="rId2"/>
              </a:rPr>
              <a:t>mona</a:t>
            </a:r>
            <a:r>
              <a:rPr lang="en-US" dirty="0">
                <a:hlinkClick r:id="rId2"/>
              </a:rPr>
              <a:t>-</a:t>
            </a:r>
            <a:r>
              <a:rPr lang="en-US" dirty="0" err="1">
                <a:hlinkClick r:id="rId2"/>
              </a:rPr>
              <a:t>hanna</a:t>
            </a:r>
            <a:r>
              <a:rPr lang="en-US" dirty="0">
                <a:hlinkClick r:id="rId2"/>
              </a:rPr>
              <a:t>-</a:t>
            </a:r>
            <a:r>
              <a:rPr lang="en-US" dirty="0" err="1">
                <a:hlinkClick r:id="rId2"/>
              </a:rPr>
              <a:t>attisha</a:t>
            </a:r>
            <a:r>
              <a:rPr lang="en-US" dirty="0">
                <a:hlinkClick r:id="rId2"/>
              </a:rPr>
              <a:t>-discovering-lead-flint</a:t>
            </a:r>
            <a:endParaRPr lang="en-US" dirty="0"/>
          </a:p>
        </p:txBody>
      </p:sp>
    </p:spTree>
    <p:extLst>
      <p:ext uri="{BB962C8B-B14F-4D97-AF65-F5344CB8AC3E}">
        <p14:creationId xmlns:p14="http://schemas.microsoft.com/office/powerpoint/2010/main" val="90460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447A-361C-274F-BAE0-AA706019509C}"/>
              </a:ext>
            </a:extLst>
          </p:cNvPr>
          <p:cNvSpPr>
            <a:spLocks noGrp="1"/>
          </p:cNvSpPr>
          <p:nvPr>
            <p:ph type="title"/>
          </p:nvPr>
        </p:nvSpPr>
        <p:spPr/>
        <p:txBody>
          <a:bodyPr/>
          <a:lstStyle/>
          <a:p>
            <a:r>
              <a:rPr lang="en-US" b="1" dirty="0"/>
              <a:t>Video 1 – </a:t>
            </a:r>
            <a:r>
              <a:rPr lang="en-US" b="1" dirty="0" err="1"/>
              <a:t>Entrevista</a:t>
            </a:r>
            <a:r>
              <a:rPr lang="en-US" b="1" dirty="0"/>
              <a:t> con Dr. Mona Hanna-</a:t>
            </a:r>
            <a:r>
              <a:rPr lang="en-US" b="1" dirty="0" err="1"/>
              <a:t>Attisha</a:t>
            </a:r>
            <a:r>
              <a:rPr lang="en-US" b="1" dirty="0"/>
              <a:t> (</a:t>
            </a:r>
            <a:r>
              <a:rPr lang="en-US" b="1" dirty="0" err="1"/>
              <a:t>Parte</a:t>
            </a:r>
            <a:r>
              <a:rPr lang="en-US" b="1" dirty="0"/>
              <a:t> 3)</a:t>
            </a:r>
          </a:p>
        </p:txBody>
      </p:sp>
      <p:sp>
        <p:nvSpPr>
          <p:cNvPr id="3" name="Content Placeholder 2">
            <a:extLst>
              <a:ext uri="{FF2B5EF4-FFF2-40B4-BE49-F238E27FC236}">
                <a16:creationId xmlns:a16="http://schemas.microsoft.com/office/drawing/2014/main" id="{F213BF90-1A83-514F-9EDB-17C1AD66F13A}"/>
              </a:ext>
            </a:extLst>
          </p:cNvPr>
          <p:cNvSpPr>
            <a:spLocks noGrp="1"/>
          </p:cNvSpPr>
          <p:nvPr>
            <p:ph idx="1"/>
          </p:nvPr>
        </p:nvSpPr>
        <p:spPr/>
        <p:txBody>
          <a:bodyPr/>
          <a:lstStyle/>
          <a:p>
            <a:pPr marL="0" lvl="0" indent="0">
              <a:buNone/>
            </a:pPr>
            <a:r>
              <a:rPr lang="en-US" u="sng" dirty="0" err="1"/>
              <a:t>Preguntas</a:t>
            </a:r>
            <a:r>
              <a:rPr lang="en-US" u="sng" dirty="0"/>
              <a:t> para </a:t>
            </a:r>
            <a:r>
              <a:rPr lang="en-US" u="sng" dirty="0" err="1"/>
              <a:t>debatir</a:t>
            </a:r>
            <a:r>
              <a:rPr lang="en-US" u="sng" dirty="0"/>
              <a:t> </a:t>
            </a:r>
            <a:r>
              <a:rPr lang="en-US" u="sng" dirty="0" err="1"/>
              <a:t>en</a:t>
            </a:r>
            <a:r>
              <a:rPr lang="en-US" u="sng" dirty="0"/>
              <a:t> </a:t>
            </a:r>
            <a:r>
              <a:rPr lang="en-US" u="sng" dirty="0" err="1"/>
              <a:t>clase</a:t>
            </a:r>
            <a:endParaRPr lang="en-US" u="sng" dirty="0"/>
          </a:p>
          <a:p>
            <a:pPr marL="342900" lvl="0" indent="-342900">
              <a:buFont typeface="+mj-lt"/>
              <a:buAutoNum type="arabicPeriod"/>
            </a:pPr>
            <a:r>
              <a:rPr lang="es-AR" sz="3200" dirty="0">
                <a:solidFill>
                  <a:srgbClr val="000000"/>
                </a:solidFill>
                <a:effectLst/>
                <a:ea typeface="Times New Roman" panose="02020603050405020304" pitchFamily="18" charset="0"/>
              </a:rPr>
              <a:t>Según Hanna-Attisha, ¿qué tipos de productos o procesos exponen a las personas al plomo?</a:t>
            </a:r>
            <a:endParaRPr lang="es-AR" sz="3200" dirty="0">
              <a:effectLst/>
              <a:ea typeface="Times New Roman" panose="02020603050405020304" pitchFamily="18" charset="0"/>
            </a:endParaRPr>
          </a:p>
        </p:txBody>
      </p:sp>
    </p:spTree>
    <p:extLst>
      <p:ext uri="{BB962C8B-B14F-4D97-AF65-F5344CB8AC3E}">
        <p14:creationId xmlns:p14="http://schemas.microsoft.com/office/powerpoint/2010/main" val="2557985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5682</TotalTime>
  <Words>2705</Words>
  <Application>Microsoft Macintosh PowerPoint</Application>
  <PresentationFormat>Panorámica</PresentationFormat>
  <Paragraphs>203</Paragraphs>
  <Slides>32</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Impact</vt:lpstr>
      <vt:lpstr>Times New Roman</vt:lpstr>
      <vt:lpstr>Office Theme</vt:lpstr>
      <vt:lpstr>Agua potable y salud humana</vt:lpstr>
      <vt:lpstr>Agenda</vt:lpstr>
      <vt:lpstr>“Fresh Water for Flint” de Jon Connor– Análisis de la canción</vt:lpstr>
      <vt:lpstr>“Fresh Water for Flint” de Jon Connor– Análisis de la canción</vt:lpstr>
      <vt:lpstr>Investigación de la crisis del agua de Flint</vt:lpstr>
      <vt:lpstr>Investigación de la crisis del agua de Flint (Parte 1)</vt:lpstr>
      <vt:lpstr>Parte 2</vt:lpstr>
      <vt:lpstr>Video 1 – Entrevista con Dr. Mona Hanna-Attisha (Parte 3)</vt:lpstr>
      <vt:lpstr>Video 1 – Entrevista con Dr. Mona Hanna-Attisha (Parte 3)</vt:lpstr>
      <vt:lpstr>Video 1 – Entrevista con Dr. Mona Hanna-Attisha (Parte 3)</vt:lpstr>
      <vt:lpstr>Video 1 – Entrevista con Dr. Mona Hanna-Attisha (Parte 3)</vt:lpstr>
      <vt:lpstr>Folleto 2 – “Intoxicación por plomo y salud” (Parte 4)</vt:lpstr>
      <vt:lpstr>Folleto 2 – “Intoxicación por plomo y salud” (Parte 4)</vt:lpstr>
      <vt:lpstr>Video 2 – Dr. Mona Hanna-Attisha sobre la causa de la crisis del agua en Flint Water (Parte 5)</vt:lpstr>
      <vt:lpstr>Video 2 – Dr. Mona Hanna-Attisha sobre la causa de la crisis del agua en Flint Water (Parte 5)</vt:lpstr>
      <vt:lpstr>Video 2 – Dr. Mona Hanna-Attisha sobre la causa de la crisis del agua en Flint Water (Parte 5)</vt:lpstr>
      <vt:lpstr>Video 2 – Dr. Mona Hanna-Attisha sobre la causa de la crisis del agua en Flint Water (Parte 5)</vt:lpstr>
      <vt:lpstr>Video 2 – Dr. Mona Hanna-Attisha sobre la causa de la crisis del agua en Flint Water (Parte 5)</vt:lpstr>
      <vt:lpstr>Folleto 3 - "¿Por qué Flint no trató su agua? Por fin una respuesta" (Parte 6)</vt:lpstr>
      <vt:lpstr>Folleto 3 - "¿Por qué Flint no trató su agua? Por fin una respuesta" (Parte 6)</vt:lpstr>
      <vt:lpstr>Presentación de PowerPoint</vt:lpstr>
      <vt:lpstr>Agua potable y salud humana</vt:lpstr>
      <vt:lpstr>Agua potable y salud humana</vt:lpstr>
      <vt:lpstr>Agua potable y salud humana</vt:lpstr>
      <vt:lpstr>Agua potable y salud humana</vt:lpstr>
      <vt:lpstr>Microbios patógenos en el agua potable</vt:lpstr>
      <vt:lpstr>Microbios patógenos en el agua potable</vt:lpstr>
      <vt:lpstr>Microbios patógenos en el agua potable</vt:lpstr>
      <vt:lpstr>Microbios patógenos en el agua potable</vt:lpstr>
      <vt:lpstr>Microbios patógenos en el agua potable</vt:lpstr>
      <vt:lpstr>Actividad de cierre</vt:lpstr>
      <vt:lpstr>Actividad de cierre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Watersheds</dc:title>
  <dc:creator>Microsoft Office User</dc:creator>
  <cp:lastModifiedBy>Ma.Verónica Choque Campos</cp:lastModifiedBy>
  <cp:revision>110</cp:revision>
  <dcterms:created xsi:type="dcterms:W3CDTF">2021-10-18T14:38:32Z</dcterms:created>
  <dcterms:modified xsi:type="dcterms:W3CDTF">2023-06-12T21:53:11Z</dcterms:modified>
</cp:coreProperties>
</file>